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5143500" type="screen16x9"/>
  <p:notesSz cx="6950075" cy="9236075"/>
  <p:embeddedFontLst>
    <p:embeddedFont>
      <p:font typeface="Amatic SC" panose="00000500000000000000" pitchFamily="2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Quicksand" panose="020B0604020202020204" charset="0"/>
      <p:regular r:id="rId37"/>
      <p:bold r:id="rId38"/>
    </p:embeddedFont>
    <p:embeddedFont>
      <p:font typeface="Short Stack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0B77C5-1911-472B-98A6-90E362255DC0}">
  <a:tblStyle styleId="{D60B77C5-1911-472B-98A6-90E362255D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af96cb361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af96cb3616_0_5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ae5eeab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ae5eeabbeb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e5eeabb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e5eeabbeb_0_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5f391192_0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These courses that I’m about to go over are already attached to the packet you picked up.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e5eeabbe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e5eeabbeb_0_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ae5eeabb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ae5eeabbeb_0_2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ed75ccf_02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ae5eeabbe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ae5eeabbeb_0_4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ae5eeabbe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ae5eeabbeb_0_5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e5eeabbe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ae5eeabbeb_0_6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5f391192_06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b78130eed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b78130eed1_0_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b78130ee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b78130eed1_0_1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b78130eed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b78130eed1_0_2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78130ee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78130eed1_0_4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5ed75ccf_04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b78130eed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b78130eed1_0_6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35ed75ccf_011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5f391192_02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f96cb36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af96cb3616_0_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f96cb36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f96cb3616_0_1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5ed75ccf_01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f96cb361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f96cb3616_0_3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af96cb361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af96cb3616_0_4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39525" y="1405550"/>
            <a:ext cx="5371200" cy="25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/>
              <a:t>Foundation high school program + Endorsement</a:t>
            </a:r>
            <a:endParaRPr sz="5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0" dirty="0"/>
              <a:t>Graduation requirements</a:t>
            </a:r>
            <a:endParaRPr sz="3900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0" dirty="0"/>
              <a:t>And</a:t>
            </a:r>
            <a:endParaRPr sz="3900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0" dirty="0"/>
              <a:t>Endorsement options</a:t>
            </a:r>
            <a:endParaRPr sz="39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5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Public services</a:t>
            </a:r>
            <a:endParaRPr sz="4700"/>
          </a:p>
        </p:txBody>
      </p:sp>
      <p:sp>
        <p:nvSpPr>
          <p:cNvPr id="787" name="Google Shape;787;p25"/>
          <p:cNvSpPr txBox="1">
            <a:spLocks noGrp="1"/>
          </p:cNvSpPr>
          <p:nvPr>
            <p:ph type="body" idx="2"/>
          </p:nvPr>
        </p:nvSpPr>
        <p:spPr>
          <a:xfrm>
            <a:off x="764590" y="786365"/>
            <a:ext cx="7197909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r>
              <a:rPr lang="en" sz="2200" dirty="0">
                <a:solidFill>
                  <a:schemeClr val="accent4"/>
                </a:solidFill>
              </a:rPr>
              <a:t>The Public Services endorsement includes courses from the following career clusters:</a:t>
            </a:r>
            <a:endParaRPr sz="2200" dirty="0">
              <a:solidFill>
                <a:schemeClr val="accent4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○"/>
            </a:pPr>
            <a:r>
              <a:rPr lang="en" sz="2200" dirty="0">
                <a:solidFill>
                  <a:schemeClr val="accent4"/>
                </a:solidFill>
              </a:rPr>
              <a:t>Education &amp; Training</a:t>
            </a:r>
            <a:endParaRPr sz="2200" dirty="0">
              <a:solidFill>
                <a:schemeClr val="accent4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○"/>
            </a:pPr>
            <a:r>
              <a:rPr lang="en" sz="2200" dirty="0">
                <a:solidFill>
                  <a:schemeClr val="accent4"/>
                </a:solidFill>
              </a:rPr>
              <a:t>Health Science</a:t>
            </a:r>
            <a:endParaRPr sz="2200" dirty="0">
              <a:solidFill>
                <a:schemeClr val="accent4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○"/>
            </a:pPr>
            <a:r>
              <a:rPr lang="en" sz="2200" dirty="0">
                <a:solidFill>
                  <a:schemeClr val="accent4"/>
                </a:solidFill>
              </a:rPr>
              <a:t>Human Services</a:t>
            </a:r>
            <a:endParaRPr sz="2200" dirty="0">
              <a:solidFill>
                <a:schemeClr val="accent4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r>
              <a:rPr lang="en" sz="2200" dirty="0">
                <a:solidFill>
                  <a:schemeClr val="accent4"/>
                </a:solidFill>
              </a:rPr>
              <a:t>4 years of AFJROTC</a:t>
            </a:r>
            <a:endParaRPr sz="2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88" name="Google Shape;788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89" name="Google Shape;789;p25"/>
          <p:cNvSpPr/>
          <p:nvPr/>
        </p:nvSpPr>
        <p:spPr>
          <a:xfrm>
            <a:off x="5364522" y="1765696"/>
            <a:ext cx="1701265" cy="1533354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6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Arts &amp; Humanities</a:t>
            </a:r>
            <a:endParaRPr sz="4700"/>
          </a:p>
        </p:txBody>
      </p:sp>
      <p:sp>
        <p:nvSpPr>
          <p:cNvPr id="795" name="Google Shape;795;p26"/>
          <p:cNvSpPr txBox="1">
            <a:spLocks noGrp="1"/>
          </p:cNvSpPr>
          <p:nvPr>
            <p:ph type="body" idx="2"/>
          </p:nvPr>
        </p:nvSpPr>
        <p:spPr>
          <a:xfrm>
            <a:off x="856879" y="860326"/>
            <a:ext cx="6814668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" sz="2400" dirty="0">
                <a:solidFill>
                  <a:schemeClr val="accent4"/>
                </a:solidFill>
              </a:rPr>
              <a:t>An Arts &amp; Humanities endorsement includes courses focusing on the following options:</a:t>
            </a:r>
            <a:endParaRPr sz="2400" dirty="0">
              <a:solidFill>
                <a:schemeClr val="accent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" sz="2400" dirty="0">
                <a:solidFill>
                  <a:schemeClr val="accent4"/>
                </a:solidFill>
              </a:rPr>
              <a:t>Social Studies</a:t>
            </a:r>
            <a:endParaRPr sz="2400" dirty="0">
              <a:solidFill>
                <a:schemeClr val="accent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-US" sz="2400" dirty="0">
                <a:solidFill>
                  <a:schemeClr val="accent4"/>
                </a:solidFill>
              </a:rPr>
              <a:t>Languages other than English</a:t>
            </a:r>
            <a:endParaRPr sz="2400" dirty="0">
              <a:solidFill>
                <a:schemeClr val="accent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" sz="2400" dirty="0">
                <a:solidFill>
                  <a:schemeClr val="accent4"/>
                </a:solidFill>
              </a:rPr>
              <a:t>Fine Arts</a:t>
            </a:r>
            <a:endParaRPr sz="2400" dirty="0">
              <a:solidFill>
                <a:schemeClr val="accent4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96" name="Google Shape;796;p2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97" name="Google Shape;797;p26"/>
          <p:cNvSpPr/>
          <p:nvPr/>
        </p:nvSpPr>
        <p:spPr>
          <a:xfrm>
            <a:off x="3549550" y="2556424"/>
            <a:ext cx="1411745" cy="1648002"/>
          </a:xfrm>
          <a:custGeom>
            <a:avLst/>
            <a:gdLst/>
            <a:ahLst/>
            <a:cxnLst/>
            <a:rect l="l" t="t" r="r" b="b"/>
            <a:pathLst>
              <a:path w="8987" h="7618" extrusionOk="0">
                <a:moveTo>
                  <a:pt x="7746" y="578"/>
                </a:moveTo>
                <a:lnTo>
                  <a:pt x="7746" y="578"/>
                </a:lnTo>
                <a:lnTo>
                  <a:pt x="7489" y="364"/>
                </a:lnTo>
                <a:lnTo>
                  <a:pt x="7361" y="257"/>
                </a:lnTo>
                <a:lnTo>
                  <a:pt x="7211" y="150"/>
                </a:lnTo>
                <a:lnTo>
                  <a:pt x="7083" y="86"/>
                </a:lnTo>
                <a:lnTo>
                  <a:pt x="6912" y="22"/>
                </a:lnTo>
                <a:lnTo>
                  <a:pt x="6762" y="0"/>
                </a:lnTo>
                <a:lnTo>
                  <a:pt x="6591" y="0"/>
                </a:lnTo>
                <a:lnTo>
                  <a:pt x="6591" y="0"/>
                </a:lnTo>
                <a:lnTo>
                  <a:pt x="6398" y="43"/>
                </a:lnTo>
                <a:lnTo>
                  <a:pt x="6248" y="107"/>
                </a:lnTo>
                <a:lnTo>
                  <a:pt x="6141" y="193"/>
                </a:lnTo>
                <a:lnTo>
                  <a:pt x="6056" y="321"/>
                </a:lnTo>
                <a:lnTo>
                  <a:pt x="5992" y="471"/>
                </a:lnTo>
                <a:lnTo>
                  <a:pt x="5970" y="642"/>
                </a:lnTo>
                <a:lnTo>
                  <a:pt x="5970" y="813"/>
                </a:lnTo>
                <a:lnTo>
                  <a:pt x="5992" y="985"/>
                </a:lnTo>
                <a:lnTo>
                  <a:pt x="5992" y="985"/>
                </a:lnTo>
                <a:lnTo>
                  <a:pt x="6034" y="1156"/>
                </a:lnTo>
                <a:lnTo>
                  <a:pt x="6034" y="1220"/>
                </a:lnTo>
                <a:lnTo>
                  <a:pt x="6013" y="1306"/>
                </a:lnTo>
                <a:lnTo>
                  <a:pt x="6013" y="1306"/>
                </a:lnTo>
                <a:lnTo>
                  <a:pt x="5970" y="1477"/>
                </a:lnTo>
                <a:lnTo>
                  <a:pt x="5906" y="1648"/>
                </a:lnTo>
                <a:lnTo>
                  <a:pt x="5906" y="1648"/>
                </a:lnTo>
                <a:lnTo>
                  <a:pt x="5799" y="1798"/>
                </a:lnTo>
                <a:lnTo>
                  <a:pt x="5692" y="1926"/>
                </a:lnTo>
                <a:lnTo>
                  <a:pt x="5457" y="2204"/>
                </a:lnTo>
                <a:lnTo>
                  <a:pt x="5457" y="2204"/>
                </a:lnTo>
                <a:lnTo>
                  <a:pt x="5179" y="2504"/>
                </a:lnTo>
                <a:lnTo>
                  <a:pt x="4922" y="2803"/>
                </a:lnTo>
                <a:lnTo>
                  <a:pt x="4922" y="2803"/>
                </a:lnTo>
                <a:lnTo>
                  <a:pt x="4858" y="2889"/>
                </a:lnTo>
                <a:lnTo>
                  <a:pt x="4772" y="3017"/>
                </a:lnTo>
                <a:lnTo>
                  <a:pt x="4686" y="3124"/>
                </a:lnTo>
                <a:lnTo>
                  <a:pt x="4622" y="3167"/>
                </a:lnTo>
                <a:lnTo>
                  <a:pt x="4579" y="3188"/>
                </a:lnTo>
                <a:lnTo>
                  <a:pt x="4579" y="3188"/>
                </a:lnTo>
                <a:lnTo>
                  <a:pt x="4558" y="3081"/>
                </a:lnTo>
                <a:lnTo>
                  <a:pt x="4515" y="2953"/>
                </a:lnTo>
                <a:lnTo>
                  <a:pt x="4472" y="2910"/>
                </a:lnTo>
                <a:lnTo>
                  <a:pt x="4451" y="2889"/>
                </a:lnTo>
                <a:lnTo>
                  <a:pt x="4387" y="2889"/>
                </a:lnTo>
                <a:lnTo>
                  <a:pt x="4344" y="2932"/>
                </a:lnTo>
                <a:lnTo>
                  <a:pt x="4344" y="2932"/>
                </a:lnTo>
                <a:lnTo>
                  <a:pt x="4301" y="2996"/>
                </a:lnTo>
                <a:lnTo>
                  <a:pt x="4301" y="3060"/>
                </a:lnTo>
                <a:lnTo>
                  <a:pt x="4365" y="3188"/>
                </a:lnTo>
                <a:lnTo>
                  <a:pt x="4408" y="3317"/>
                </a:lnTo>
                <a:lnTo>
                  <a:pt x="4430" y="3360"/>
                </a:lnTo>
                <a:lnTo>
                  <a:pt x="4408" y="3402"/>
                </a:lnTo>
                <a:lnTo>
                  <a:pt x="4408" y="3402"/>
                </a:lnTo>
                <a:lnTo>
                  <a:pt x="4344" y="3317"/>
                </a:lnTo>
                <a:lnTo>
                  <a:pt x="4259" y="3210"/>
                </a:lnTo>
                <a:lnTo>
                  <a:pt x="4216" y="3103"/>
                </a:lnTo>
                <a:lnTo>
                  <a:pt x="4216" y="3060"/>
                </a:lnTo>
                <a:lnTo>
                  <a:pt x="4216" y="3017"/>
                </a:lnTo>
                <a:lnTo>
                  <a:pt x="4216" y="3017"/>
                </a:lnTo>
                <a:lnTo>
                  <a:pt x="4259" y="2932"/>
                </a:lnTo>
                <a:lnTo>
                  <a:pt x="4323" y="2846"/>
                </a:lnTo>
                <a:lnTo>
                  <a:pt x="4365" y="2760"/>
                </a:lnTo>
                <a:lnTo>
                  <a:pt x="4408" y="2654"/>
                </a:lnTo>
                <a:lnTo>
                  <a:pt x="4408" y="2654"/>
                </a:lnTo>
                <a:lnTo>
                  <a:pt x="4408" y="2547"/>
                </a:lnTo>
                <a:lnTo>
                  <a:pt x="4365" y="2461"/>
                </a:lnTo>
                <a:lnTo>
                  <a:pt x="4280" y="2397"/>
                </a:lnTo>
                <a:lnTo>
                  <a:pt x="4194" y="2375"/>
                </a:lnTo>
                <a:lnTo>
                  <a:pt x="4087" y="2354"/>
                </a:lnTo>
                <a:lnTo>
                  <a:pt x="3980" y="2375"/>
                </a:lnTo>
                <a:lnTo>
                  <a:pt x="3873" y="2418"/>
                </a:lnTo>
                <a:lnTo>
                  <a:pt x="3788" y="2482"/>
                </a:lnTo>
                <a:lnTo>
                  <a:pt x="3788" y="2482"/>
                </a:lnTo>
                <a:lnTo>
                  <a:pt x="3724" y="2547"/>
                </a:lnTo>
                <a:lnTo>
                  <a:pt x="3702" y="2589"/>
                </a:lnTo>
                <a:lnTo>
                  <a:pt x="3659" y="2739"/>
                </a:lnTo>
                <a:lnTo>
                  <a:pt x="3659" y="2739"/>
                </a:lnTo>
                <a:lnTo>
                  <a:pt x="3681" y="2910"/>
                </a:lnTo>
                <a:lnTo>
                  <a:pt x="3681" y="2910"/>
                </a:lnTo>
                <a:lnTo>
                  <a:pt x="3659" y="2974"/>
                </a:lnTo>
                <a:lnTo>
                  <a:pt x="3638" y="3017"/>
                </a:lnTo>
                <a:lnTo>
                  <a:pt x="3659" y="3060"/>
                </a:lnTo>
                <a:lnTo>
                  <a:pt x="3659" y="3060"/>
                </a:lnTo>
                <a:lnTo>
                  <a:pt x="3681" y="3124"/>
                </a:lnTo>
                <a:lnTo>
                  <a:pt x="3724" y="3146"/>
                </a:lnTo>
                <a:lnTo>
                  <a:pt x="3831" y="3167"/>
                </a:lnTo>
                <a:lnTo>
                  <a:pt x="3938" y="3167"/>
                </a:lnTo>
                <a:lnTo>
                  <a:pt x="3980" y="3188"/>
                </a:lnTo>
                <a:lnTo>
                  <a:pt x="4023" y="3210"/>
                </a:lnTo>
                <a:lnTo>
                  <a:pt x="4023" y="3210"/>
                </a:lnTo>
                <a:lnTo>
                  <a:pt x="4087" y="3274"/>
                </a:lnTo>
                <a:lnTo>
                  <a:pt x="4130" y="3381"/>
                </a:lnTo>
                <a:lnTo>
                  <a:pt x="4237" y="3574"/>
                </a:lnTo>
                <a:lnTo>
                  <a:pt x="4237" y="3574"/>
                </a:lnTo>
                <a:lnTo>
                  <a:pt x="4152" y="3595"/>
                </a:lnTo>
                <a:lnTo>
                  <a:pt x="4066" y="3638"/>
                </a:lnTo>
                <a:lnTo>
                  <a:pt x="3916" y="3723"/>
                </a:lnTo>
                <a:lnTo>
                  <a:pt x="3916" y="3723"/>
                </a:lnTo>
                <a:lnTo>
                  <a:pt x="3852" y="3787"/>
                </a:lnTo>
                <a:lnTo>
                  <a:pt x="3809" y="3787"/>
                </a:lnTo>
                <a:lnTo>
                  <a:pt x="3766" y="3766"/>
                </a:lnTo>
                <a:lnTo>
                  <a:pt x="3702" y="3723"/>
                </a:lnTo>
                <a:lnTo>
                  <a:pt x="3702" y="3723"/>
                </a:lnTo>
                <a:lnTo>
                  <a:pt x="3574" y="3574"/>
                </a:lnTo>
                <a:lnTo>
                  <a:pt x="3531" y="3488"/>
                </a:lnTo>
                <a:lnTo>
                  <a:pt x="3488" y="3424"/>
                </a:lnTo>
                <a:lnTo>
                  <a:pt x="3488" y="3424"/>
                </a:lnTo>
                <a:lnTo>
                  <a:pt x="3510" y="3381"/>
                </a:lnTo>
                <a:lnTo>
                  <a:pt x="3552" y="3317"/>
                </a:lnTo>
                <a:lnTo>
                  <a:pt x="3595" y="3253"/>
                </a:lnTo>
                <a:lnTo>
                  <a:pt x="3617" y="3188"/>
                </a:lnTo>
                <a:lnTo>
                  <a:pt x="3617" y="3188"/>
                </a:lnTo>
                <a:lnTo>
                  <a:pt x="3617" y="3124"/>
                </a:lnTo>
                <a:lnTo>
                  <a:pt x="3595" y="3039"/>
                </a:lnTo>
                <a:lnTo>
                  <a:pt x="3574" y="2974"/>
                </a:lnTo>
                <a:lnTo>
                  <a:pt x="3531" y="2932"/>
                </a:lnTo>
                <a:lnTo>
                  <a:pt x="3403" y="2846"/>
                </a:lnTo>
                <a:lnTo>
                  <a:pt x="3274" y="2803"/>
                </a:lnTo>
                <a:lnTo>
                  <a:pt x="3125" y="2782"/>
                </a:lnTo>
                <a:lnTo>
                  <a:pt x="2975" y="2803"/>
                </a:lnTo>
                <a:lnTo>
                  <a:pt x="2846" y="2867"/>
                </a:lnTo>
                <a:lnTo>
                  <a:pt x="2782" y="2910"/>
                </a:lnTo>
                <a:lnTo>
                  <a:pt x="2739" y="2953"/>
                </a:lnTo>
                <a:lnTo>
                  <a:pt x="2739" y="2953"/>
                </a:lnTo>
                <a:lnTo>
                  <a:pt x="2718" y="3039"/>
                </a:lnTo>
                <a:lnTo>
                  <a:pt x="2697" y="3103"/>
                </a:lnTo>
                <a:lnTo>
                  <a:pt x="2718" y="3167"/>
                </a:lnTo>
                <a:lnTo>
                  <a:pt x="2739" y="3231"/>
                </a:lnTo>
                <a:lnTo>
                  <a:pt x="2825" y="3338"/>
                </a:lnTo>
                <a:lnTo>
                  <a:pt x="2911" y="3445"/>
                </a:lnTo>
                <a:lnTo>
                  <a:pt x="2911" y="3445"/>
                </a:lnTo>
                <a:lnTo>
                  <a:pt x="3039" y="3531"/>
                </a:lnTo>
                <a:lnTo>
                  <a:pt x="3125" y="3659"/>
                </a:lnTo>
                <a:lnTo>
                  <a:pt x="3125" y="3659"/>
                </a:lnTo>
                <a:lnTo>
                  <a:pt x="3232" y="3894"/>
                </a:lnTo>
                <a:lnTo>
                  <a:pt x="3274" y="4044"/>
                </a:lnTo>
                <a:lnTo>
                  <a:pt x="3274" y="4087"/>
                </a:lnTo>
                <a:lnTo>
                  <a:pt x="3274" y="4130"/>
                </a:lnTo>
                <a:lnTo>
                  <a:pt x="3274" y="4130"/>
                </a:lnTo>
                <a:lnTo>
                  <a:pt x="3232" y="4173"/>
                </a:lnTo>
                <a:lnTo>
                  <a:pt x="3167" y="4237"/>
                </a:lnTo>
                <a:lnTo>
                  <a:pt x="3103" y="4258"/>
                </a:lnTo>
                <a:lnTo>
                  <a:pt x="3060" y="4280"/>
                </a:lnTo>
                <a:lnTo>
                  <a:pt x="3060" y="4280"/>
                </a:lnTo>
                <a:lnTo>
                  <a:pt x="3018" y="4258"/>
                </a:lnTo>
                <a:lnTo>
                  <a:pt x="2975" y="4194"/>
                </a:lnTo>
                <a:lnTo>
                  <a:pt x="2953" y="4151"/>
                </a:lnTo>
                <a:lnTo>
                  <a:pt x="2911" y="4108"/>
                </a:lnTo>
                <a:lnTo>
                  <a:pt x="2911" y="4108"/>
                </a:lnTo>
                <a:lnTo>
                  <a:pt x="2825" y="4108"/>
                </a:lnTo>
                <a:lnTo>
                  <a:pt x="2782" y="4130"/>
                </a:lnTo>
                <a:lnTo>
                  <a:pt x="2782" y="4173"/>
                </a:lnTo>
                <a:lnTo>
                  <a:pt x="2782" y="4237"/>
                </a:lnTo>
                <a:lnTo>
                  <a:pt x="2825" y="4365"/>
                </a:lnTo>
                <a:lnTo>
                  <a:pt x="2825" y="4429"/>
                </a:lnTo>
                <a:lnTo>
                  <a:pt x="2804" y="4451"/>
                </a:lnTo>
                <a:lnTo>
                  <a:pt x="2804" y="4451"/>
                </a:lnTo>
                <a:lnTo>
                  <a:pt x="2739" y="4387"/>
                </a:lnTo>
                <a:lnTo>
                  <a:pt x="2697" y="4322"/>
                </a:lnTo>
                <a:lnTo>
                  <a:pt x="2675" y="4258"/>
                </a:lnTo>
                <a:lnTo>
                  <a:pt x="2675" y="4173"/>
                </a:lnTo>
                <a:lnTo>
                  <a:pt x="2675" y="4173"/>
                </a:lnTo>
                <a:lnTo>
                  <a:pt x="2718" y="4151"/>
                </a:lnTo>
                <a:lnTo>
                  <a:pt x="2739" y="4108"/>
                </a:lnTo>
                <a:lnTo>
                  <a:pt x="2825" y="4023"/>
                </a:lnTo>
                <a:lnTo>
                  <a:pt x="2825" y="4023"/>
                </a:lnTo>
                <a:lnTo>
                  <a:pt x="2846" y="3937"/>
                </a:lnTo>
                <a:lnTo>
                  <a:pt x="2868" y="3873"/>
                </a:lnTo>
                <a:lnTo>
                  <a:pt x="2846" y="3830"/>
                </a:lnTo>
                <a:lnTo>
                  <a:pt x="2825" y="3787"/>
                </a:lnTo>
                <a:lnTo>
                  <a:pt x="2782" y="3745"/>
                </a:lnTo>
                <a:lnTo>
                  <a:pt x="2718" y="3723"/>
                </a:lnTo>
                <a:lnTo>
                  <a:pt x="2568" y="3723"/>
                </a:lnTo>
                <a:lnTo>
                  <a:pt x="2568" y="3723"/>
                </a:lnTo>
                <a:lnTo>
                  <a:pt x="2418" y="3723"/>
                </a:lnTo>
                <a:lnTo>
                  <a:pt x="2247" y="3787"/>
                </a:lnTo>
                <a:lnTo>
                  <a:pt x="2183" y="3830"/>
                </a:lnTo>
                <a:lnTo>
                  <a:pt x="2119" y="3873"/>
                </a:lnTo>
                <a:lnTo>
                  <a:pt x="2076" y="3937"/>
                </a:lnTo>
                <a:lnTo>
                  <a:pt x="2033" y="4001"/>
                </a:lnTo>
                <a:lnTo>
                  <a:pt x="2033" y="4001"/>
                </a:lnTo>
                <a:lnTo>
                  <a:pt x="2012" y="4087"/>
                </a:lnTo>
                <a:lnTo>
                  <a:pt x="2033" y="4173"/>
                </a:lnTo>
                <a:lnTo>
                  <a:pt x="2055" y="4215"/>
                </a:lnTo>
                <a:lnTo>
                  <a:pt x="2098" y="4258"/>
                </a:lnTo>
                <a:lnTo>
                  <a:pt x="2226" y="4322"/>
                </a:lnTo>
                <a:lnTo>
                  <a:pt x="2376" y="4344"/>
                </a:lnTo>
                <a:lnTo>
                  <a:pt x="2376" y="4344"/>
                </a:lnTo>
                <a:lnTo>
                  <a:pt x="2418" y="4322"/>
                </a:lnTo>
                <a:lnTo>
                  <a:pt x="2461" y="4322"/>
                </a:lnTo>
                <a:lnTo>
                  <a:pt x="2504" y="4365"/>
                </a:lnTo>
                <a:lnTo>
                  <a:pt x="2525" y="4429"/>
                </a:lnTo>
                <a:lnTo>
                  <a:pt x="2525" y="4429"/>
                </a:lnTo>
                <a:lnTo>
                  <a:pt x="2568" y="4494"/>
                </a:lnTo>
                <a:lnTo>
                  <a:pt x="2568" y="4494"/>
                </a:lnTo>
                <a:lnTo>
                  <a:pt x="2590" y="4579"/>
                </a:lnTo>
                <a:lnTo>
                  <a:pt x="2568" y="4643"/>
                </a:lnTo>
                <a:lnTo>
                  <a:pt x="2418" y="4729"/>
                </a:lnTo>
                <a:lnTo>
                  <a:pt x="2418" y="4729"/>
                </a:lnTo>
                <a:lnTo>
                  <a:pt x="2226" y="4857"/>
                </a:lnTo>
                <a:lnTo>
                  <a:pt x="2055" y="5007"/>
                </a:lnTo>
                <a:lnTo>
                  <a:pt x="2055" y="5007"/>
                </a:lnTo>
                <a:lnTo>
                  <a:pt x="1798" y="5200"/>
                </a:lnTo>
                <a:lnTo>
                  <a:pt x="1541" y="5371"/>
                </a:lnTo>
                <a:lnTo>
                  <a:pt x="1541" y="5371"/>
                </a:lnTo>
                <a:lnTo>
                  <a:pt x="1413" y="5456"/>
                </a:lnTo>
                <a:lnTo>
                  <a:pt x="1306" y="5563"/>
                </a:lnTo>
                <a:lnTo>
                  <a:pt x="1178" y="5649"/>
                </a:lnTo>
                <a:lnTo>
                  <a:pt x="1092" y="5670"/>
                </a:lnTo>
                <a:lnTo>
                  <a:pt x="1028" y="5670"/>
                </a:lnTo>
                <a:lnTo>
                  <a:pt x="1028" y="5670"/>
                </a:lnTo>
                <a:lnTo>
                  <a:pt x="1028" y="5606"/>
                </a:lnTo>
                <a:lnTo>
                  <a:pt x="1028" y="5542"/>
                </a:lnTo>
                <a:lnTo>
                  <a:pt x="1006" y="5499"/>
                </a:lnTo>
                <a:lnTo>
                  <a:pt x="964" y="5435"/>
                </a:lnTo>
                <a:lnTo>
                  <a:pt x="857" y="5371"/>
                </a:lnTo>
                <a:lnTo>
                  <a:pt x="728" y="5328"/>
                </a:lnTo>
                <a:lnTo>
                  <a:pt x="578" y="5307"/>
                </a:lnTo>
                <a:lnTo>
                  <a:pt x="450" y="5307"/>
                </a:lnTo>
                <a:lnTo>
                  <a:pt x="300" y="5349"/>
                </a:lnTo>
                <a:lnTo>
                  <a:pt x="215" y="5414"/>
                </a:lnTo>
                <a:lnTo>
                  <a:pt x="215" y="5414"/>
                </a:lnTo>
                <a:lnTo>
                  <a:pt x="86" y="5542"/>
                </a:lnTo>
                <a:lnTo>
                  <a:pt x="22" y="5692"/>
                </a:lnTo>
                <a:lnTo>
                  <a:pt x="1" y="5841"/>
                </a:lnTo>
                <a:lnTo>
                  <a:pt x="1" y="5991"/>
                </a:lnTo>
                <a:lnTo>
                  <a:pt x="44" y="6162"/>
                </a:lnTo>
                <a:lnTo>
                  <a:pt x="86" y="6312"/>
                </a:lnTo>
                <a:lnTo>
                  <a:pt x="172" y="6462"/>
                </a:lnTo>
                <a:lnTo>
                  <a:pt x="258" y="6590"/>
                </a:lnTo>
                <a:lnTo>
                  <a:pt x="258" y="6590"/>
                </a:lnTo>
                <a:lnTo>
                  <a:pt x="450" y="6868"/>
                </a:lnTo>
                <a:lnTo>
                  <a:pt x="578" y="7018"/>
                </a:lnTo>
                <a:lnTo>
                  <a:pt x="707" y="7147"/>
                </a:lnTo>
                <a:lnTo>
                  <a:pt x="857" y="7254"/>
                </a:lnTo>
                <a:lnTo>
                  <a:pt x="1006" y="7339"/>
                </a:lnTo>
                <a:lnTo>
                  <a:pt x="1092" y="7382"/>
                </a:lnTo>
                <a:lnTo>
                  <a:pt x="1178" y="7382"/>
                </a:lnTo>
                <a:lnTo>
                  <a:pt x="1263" y="7382"/>
                </a:lnTo>
                <a:lnTo>
                  <a:pt x="1349" y="7361"/>
                </a:lnTo>
                <a:lnTo>
                  <a:pt x="1349" y="7361"/>
                </a:lnTo>
                <a:lnTo>
                  <a:pt x="1413" y="7339"/>
                </a:lnTo>
                <a:lnTo>
                  <a:pt x="1477" y="7296"/>
                </a:lnTo>
                <a:lnTo>
                  <a:pt x="1563" y="7189"/>
                </a:lnTo>
                <a:lnTo>
                  <a:pt x="1648" y="7040"/>
                </a:lnTo>
                <a:lnTo>
                  <a:pt x="1691" y="6868"/>
                </a:lnTo>
                <a:lnTo>
                  <a:pt x="1691" y="6697"/>
                </a:lnTo>
                <a:lnTo>
                  <a:pt x="1670" y="6548"/>
                </a:lnTo>
                <a:lnTo>
                  <a:pt x="1648" y="6462"/>
                </a:lnTo>
                <a:lnTo>
                  <a:pt x="1605" y="6419"/>
                </a:lnTo>
                <a:lnTo>
                  <a:pt x="1563" y="6355"/>
                </a:lnTo>
                <a:lnTo>
                  <a:pt x="1498" y="6312"/>
                </a:lnTo>
                <a:lnTo>
                  <a:pt x="1498" y="6312"/>
                </a:lnTo>
                <a:lnTo>
                  <a:pt x="1563" y="6291"/>
                </a:lnTo>
                <a:lnTo>
                  <a:pt x="1627" y="6248"/>
                </a:lnTo>
                <a:lnTo>
                  <a:pt x="1691" y="6205"/>
                </a:lnTo>
                <a:lnTo>
                  <a:pt x="1755" y="6184"/>
                </a:lnTo>
                <a:lnTo>
                  <a:pt x="1755" y="6184"/>
                </a:lnTo>
                <a:lnTo>
                  <a:pt x="1777" y="6312"/>
                </a:lnTo>
                <a:lnTo>
                  <a:pt x="1841" y="6419"/>
                </a:lnTo>
                <a:lnTo>
                  <a:pt x="1926" y="6526"/>
                </a:lnTo>
                <a:lnTo>
                  <a:pt x="2033" y="6612"/>
                </a:lnTo>
                <a:lnTo>
                  <a:pt x="2269" y="6783"/>
                </a:lnTo>
                <a:lnTo>
                  <a:pt x="2461" y="6933"/>
                </a:lnTo>
                <a:lnTo>
                  <a:pt x="2461" y="6933"/>
                </a:lnTo>
                <a:lnTo>
                  <a:pt x="2868" y="7254"/>
                </a:lnTo>
                <a:lnTo>
                  <a:pt x="3082" y="7403"/>
                </a:lnTo>
                <a:lnTo>
                  <a:pt x="3189" y="7468"/>
                </a:lnTo>
                <a:lnTo>
                  <a:pt x="3317" y="7510"/>
                </a:lnTo>
                <a:lnTo>
                  <a:pt x="3317" y="7510"/>
                </a:lnTo>
                <a:lnTo>
                  <a:pt x="3617" y="7575"/>
                </a:lnTo>
                <a:lnTo>
                  <a:pt x="3916" y="7617"/>
                </a:lnTo>
                <a:lnTo>
                  <a:pt x="4216" y="7596"/>
                </a:lnTo>
                <a:lnTo>
                  <a:pt x="4494" y="7532"/>
                </a:lnTo>
                <a:lnTo>
                  <a:pt x="4793" y="7446"/>
                </a:lnTo>
                <a:lnTo>
                  <a:pt x="5072" y="7318"/>
                </a:lnTo>
                <a:lnTo>
                  <a:pt x="5328" y="7147"/>
                </a:lnTo>
                <a:lnTo>
                  <a:pt x="5564" y="6975"/>
                </a:lnTo>
                <a:lnTo>
                  <a:pt x="5564" y="6975"/>
                </a:lnTo>
                <a:lnTo>
                  <a:pt x="6077" y="6526"/>
                </a:lnTo>
                <a:lnTo>
                  <a:pt x="6312" y="6291"/>
                </a:lnTo>
                <a:lnTo>
                  <a:pt x="6526" y="6055"/>
                </a:lnTo>
                <a:lnTo>
                  <a:pt x="6526" y="6055"/>
                </a:lnTo>
                <a:lnTo>
                  <a:pt x="6698" y="5820"/>
                </a:lnTo>
                <a:lnTo>
                  <a:pt x="6847" y="5563"/>
                </a:lnTo>
                <a:lnTo>
                  <a:pt x="6912" y="5414"/>
                </a:lnTo>
                <a:lnTo>
                  <a:pt x="6954" y="5264"/>
                </a:lnTo>
                <a:lnTo>
                  <a:pt x="6997" y="5135"/>
                </a:lnTo>
                <a:lnTo>
                  <a:pt x="6997" y="4986"/>
                </a:lnTo>
                <a:lnTo>
                  <a:pt x="6997" y="4986"/>
                </a:lnTo>
                <a:lnTo>
                  <a:pt x="6976" y="4879"/>
                </a:lnTo>
                <a:lnTo>
                  <a:pt x="6954" y="4750"/>
                </a:lnTo>
                <a:lnTo>
                  <a:pt x="6847" y="4515"/>
                </a:lnTo>
                <a:lnTo>
                  <a:pt x="6719" y="4280"/>
                </a:lnTo>
                <a:lnTo>
                  <a:pt x="6591" y="4087"/>
                </a:lnTo>
                <a:lnTo>
                  <a:pt x="6591" y="4087"/>
                </a:lnTo>
                <a:lnTo>
                  <a:pt x="6462" y="3959"/>
                </a:lnTo>
                <a:lnTo>
                  <a:pt x="6291" y="3809"/>
                </a:lnTo>
                <a:lnTo>
                  <a:pt x="6206" y="3723"/>
                </a:lnTo>
                <a:lnTo>
                  <a:pt x="6141" y="3638"/>
                </a:lnTo>
                <a:lnTo>
                  <a:pt x="6099" y="3552"/>
                </a:lnTo>
                <a:lnTo>
                  <a:pt x="6099" y="3467"/>
                </a:lnTo>
                <a:lnTo>
                  <a:pt x="6099" y="3467"/>
                </a:lnTo>
                <a:lnTo>
                  <a:pt x="6141" y="3488"/>
                </a:lnTo>
                <a:lnTo>
                  <a:pt x="6163" y="3509"/>
                </a:lnTo>
                <a:lnTo>
                  <a:pt x="6184" y="3531"/>
                </a:lnTo>
                <a:lnTo>
                  <a:pt x="6248" y="3509"/>
                </a:lnTo>
                <a:lnTo>
                  <a:pt x="6248" y="3509"/>
                </a:lnTo>
                <a:lnTo>
                  <a:pt x="6312" y="3445"/>
                </a:lnTo>
                <a:lnTo>
                  <a:pt x="6377" y="3381"/>
                </a:lnTo>
                <a:lnTo>
                  <a:pt x="6441" y="3317"/>
                </a:lnTo>
                <a:lnTo>
                  <a:pt x="6505" y="3253"/>
                </a:lnTo>
                <a:lnTo>
                  <a:pt x="6505" y="3253"/>
                </a:lnTo>
                <a:lnTo>
                  <a:pt x="6655" y="3167"/>
                </a:lnTo>
                <a:lnTo>
                  <a:pt x="6826" y="3103"/>
                </a:lnTo>
                <a:lnTo>
                  <a:pt x="6997" y="3060"/>
                </a:lnTo>
                <a:lnTo>
                  <a:pt x="7168" y="3039"/>
                </a:lnTo>
                <a:lnTo>
                  <a:pt x="7168" y="3039"/>
                </a:lnTo>
                <a:lnTo>
                  <a:pt x="7404" y="3274"/>
                </a:lnTo>
                <a:lnTo>
                  <a:pt x="7532" y="3402"/>
                </a:lnTo>
                <a:lnTo>
                  <a:pt x="7660" y="3509"/>
                </a:lnTo>
                <a:lnTo>
                  <a:pt x="7810" y="3595"/>
                </a:lnTo>
                <a:lnTo>
                  <a:pt x="7960" y="3659"/>
                </a:lnTo>
                <a:lnTo>
                  <a:pt x="8131" y="3702"/>
                </a:lnTo>
                <a:lnTo>
                  <a:pt x="8302" y="3723"/>
                </a:lnTo>
                <a:lnTo>
                  <a:pt x="8302" y="3723"/>
                </a:lnTo>
                <a:lnTo>
                  <a:pt x="8452" y="3702"/>
                </a:lnTo>
                <a:lnTo>
                  <a:pt x="8580" y="3659"/>
                </a:lnTo>
                <a:lnTo>
                  <a:pt x="8709" y="3595"/>
                </a:lnTo>
                <a:lnTo>
                  <a:pt x="8794" y="3488"/>
                </a:lnTo>
                <a:lnTo>
                  <a:pt x="8859" y="3381"/>
                </a:lnTo>
                <a:lnTo>
                  <a:pt x="8923" y="3253"/>
                </a:lnTo>
                <a:lnTo>
                  <a:pt x="8966" y="3103"/>
                </a:lnTo>
                <a:lnTo>
                  <a:pt x="8987" y="2953"/>
                </a:lnTo>
                <a:lnTo>
                  <a:pt x="8987" y="2953"/>
                </a:lnTo>
                <a:lnTo>
                  <a:pt x="8987" y="2782"/>
                </a:lnTo>
                <a:lnTo>
                  <a:pt x="8987" y="2632"/>
                </a:lnTo>
                <a:lnTo>
                  <a:pt x="8944" y="2461"/>
                </a:lnTo>
                <a:lnTo>
                  <a:pt x="8901" y="2290"/>
                </a:lnTo>
                <a:lnTo>
                  <a:pt x="8794" y="1969"/>
                </a:lnTo>
                <a:lnTo>
                  <a:pt x="8623" y="1648"/>
                </a:lnTo>
                <a:lnTo>
                  <a:pt x="8431" y="1348"/>
                </a:lnTo>
                <a:lnTo>
                  <a:pt x="8217" y="1070"/>
                </a:lnTo>
                <a:lnTo>
                  <a:pt x="7981" y="813"/>
                </a:lnTo>
                <a:lnTo>
                  <a:pt x="7746" y="578"/>
                </a:lnTo>
                <a:lnTo>
                  <a:pt x="7746" y="578"/>
                </a:lnTo>
                <a:close/>
                <a:moveTo>
                  <a:pt x="3959" y="2846"/>
                </a:moveTo>
                <a:lnTo>
                  <a:pt x="3959" y="2846"/>
                </a:lnTo>
                <a:lnTo>
                  <a:pt x="3873" y="2867"/>
                </a:lnTo>
                <a:lnTo>
                  <a:pt x="3852" y="2846"/>
                </a:lnTo>
                <a:lnTo>
                  <a:pt x="3852" y="2846"/>
                </a:lnTo>
                <a:lnTo>
                  <a:pt x="3852" y="2696"/>
                </a:lnTo>
                <a:lnTo>
                  <a:pt x="3852" y="2696"/>
                </a:lnTo>
                <a:lnTo>
                  <a:pt x="3916" y="2632"/>
                </a:lnTo>
                <a:lnTo>
                  <a:pt x="4002" y="2589"/>
                </a:lnTo>
                <a:lnTo>
                  <a:pt x="4087" y="2568"/>
                </a:lnTo>
                <a:lnTo>
                  <a:pt x="4194" y="2568"/>
                </a:lnTo>
                <a:lnTo>
                  <a:pt x="4194" y="2568"/>
                </a:lnTo>
                <a:lnTo>
                  <a:pt x="4152" y="2654"/>
                </a:lnTo>
                <a:lnTo>
                  <a:pt x="4109" y="2739"/>
                </a:lnTo>
                <a:lnTo>
                  <a:pt x="4045" y="2803"/>
                </a:lnTo>
                <a:lnTo>
                  <a:pt x="3959" y="2846"/>
                </a:lnTo>
                <a:lnTo>
                  <a:pt x="3959" y="2846"/>
                </a:lnTo>
                <a:close/>
                <a:moveTo>
                  <a:pt x="2205" y="4087"/>
                </a:moveTo>
                <a:lnTo>
                  <a:pt x="2205" y="4087"/>
                </a:lnTo>
                <a:lnTo>
                  <a:pt x="2269" y="4001"/>
                </a:lnTo>
                <a:lnTo>
                  <a:pt x="2354" y="3959"/>
                </a:lnTo>
                <a:lnTo>
                  <a:pt x="2440" y="3937"/>
                </a:lnTo>
                <a:lnTo>
                  <a:pt x="2547" y="3916"/>
                </a:lnTo>
                <a:lnTo>
                  <a:pt x="2547" y="3916"/>
                </a:lnTo>
                <a:lnTo>
                  <a:pt x="2525" y="3959"/>
                </a:lnTo>
                <a:lnTo>
                  <a:pt x="2504" y="3980"/>
                </a:lnTo>
                <a:lnTo>
                  <a:pt x="2397" y="4044"/>
                </a:lnTo>
                <a:lnTo>
                  <a:pt x="2290" y="4066"/>
                </a:lnTo>
                <a:lnTo>
                  <a:pt x="2205" y="4087"/>
                </a:lnTo>
                <a:lnTo>
                  <a:pt x="2205" y="4087"/>
                </a:lnTo>
                <a:close/>
                <a:moveTo>
                  <a:pt x="5949" y="2375"/>
                </a:moveTo>
                <a:lnTo>
                  <a:pt x="5949" y="2375"/>
                </a:lnTo>
                <a:lnTo>
                  <a:pt x="5949" y="2397"/>
                </a:lnTo>
                <a:lnTo>
                  <a:pt x="5927" y="2397"/>
                </a:lnTo>
                <a:lnTo>
                  <a:pt x="5927" y="2397"/>
                </a:lnTo>
                <a:lnTo>
                  <a:pt x="5927" y="2375"/>
                </a:lnTo>
                <a:lnTo>
                  <a:pt x="5949" y="2375"/>
                </a:lnTo>
                <a:lnTo>
                  <a:pt x="5949" y="2375"/>
                </a:lnTo>
                <a:close/>
                <a:moveTo>
                  <a:pt x="5949" y="2418"/>
                </a:moveTo>
                <a:lnTo>
                  <a:pt x="5949" y="2418"/>
                </a:lnTo>
                <a:lnTo>
                  <a:pt x="5949" y="2440"/>
                </a:lnTo>
                <a:lnTo>
                  <a:pt x="5927" y="2440"/>
                </a:lnTo>
                <a:lnTo>
                  <a:pt x="5927" y="2440"/>
                </a:lnTo>
                <a:lnTo>
                  <a:pt x="5927" y="2418"/>
                </a:lnTo>
                <a:lnTo>
                  <a:pt x="5949" y="2418"/>
                </a:lnTo>
                <a:lnTo>
                  <a:pt x="5949" y="2418"/>
                </a:lnTo>
                <a:close/>
                <a:moveTo>
                  <a:pt x="5863" y="2290"/>
                </a:moveTo>
                <a:lnTo>
                  <a:pt x="5863" y="2290"/>
                </a:lnTo>
                <a:lnTo>
                  <a:pt x="5885" y="2290"/>
                </a:lnTo>
                <a:lnTo>
                  <a:pt x="5906" y="2290"/>
                </a:lnTo>
                <a:lnTo>
                  <a:pt x="5927" y="2311"/>
                </a:lnTo>
                <a:lnTo>
                  <a:pt x="5906" y="2333"/>
                </a:lnTo>
                <a:lnTo>
                  <a:pt x="5863" y="2290"/>
                </a:lnTo>
                <a:lnTo>
                  <a:pt x="5863" y="2290"/>
                </a:lnTo>
                <a:close/>
                <a:moveTo>
                  <a:pt x="2911" y="3231"/>
                </a:moveTo>
                <a:lnTo>
                  <a:pt x="2911" y="3231"/>
                </a:lnTo>
                <a:lnTo>
                  <a:pt x="2889" y="3231"/>
                </a:lnTo>
                <a:lnTo>
                  <a:pt x="2889" y="3210"/>
                </a:lnTo>
                <a:lnTo>
                  <a:pt x="2911" y="3210"/>
                </a:lnTo>
                <a:lnTo>
                  <a:pt x="2911" y="3231"/>
                </a:lnTo>
                <a:lnTo>
                  <a:pt x="2911" y="3231"/>
                </a:lnTo>
                <a:lnTo>
                  <a:pt x="2932" y="3253"/>
                </a:lnTo>
                <a:lnTo>
                  <a:pt x="2932" y="3274"/>
                </a:lnTo>
                <a:lnTo>
                  <a:pt x="2911" y="3274"/>
                </a:lnTo>
                <a:lnTo>
                  <a:pt x="2911" y="3231"/>
                </a:lnTo>
                <a:lnTo>
                  <a:pt x="2911" y="3231"/>
                </a:lnTo>
                <a:close/>
                <a:moveTo>
                  <a:pt x="3018" y="3039"/>
                </a:moveTo>
                <a:lnTo>
                  <a:pt x="3018" y="3039"/>
                </a:lnTo>
                <a:lnTo>
                  <a:pt x="3082" y="3017"/>
                </a:lnTo>
                <a:lnTo>
                  <a:pt x="3167" y="2996"/>
                </a:lnTo>
                <a:lnTo>
                  <a:pt x="3253" y="2996"/>
                </a:lnTo>
                <a:lnTo>
                  <a:pt x="3317" y="3017"/>
                </a:lnTo>
                <a:lnTo>
                  <a:pt x="3403" y="3060"/>
                </a:lnTo>
                <a:lnTo>
                  <a:pt x="3424" y="3103"/>
                </a:lnTo>
                <a:lnTo>
                  <a:pt x="3445" y="3167"/>
                </a:lnTo>
                <a:lnTo>
                  <a:pt x="3403" y="3253"/>
                </a:lnTo>
                <a:lnTo>
                  <a:pt x="3403" y="3253"/>
                </a:lnTo>
                <a:lnTo>
                  <a:pt x="3338" y="3295"/>
                </a:lnTo>
                <a:lnTo>
                  <a:pt x="3274" y="3317"/>
                </a:lnTo>
                <a:lnTo>
                  <a:pt x="3210" y="3295"/>
                </a:lnTo>
                <a:lnTo>
                  <a:pt x="3167" y="3253"/>
                </a:lnTo>
                <a:lnTo>
                  <a:pt x="3103" y="3210"/>
                </a:lnTo>
                <a:lnTo>
                  <a:pt x="3060" y="3146"/>
                </a:lnTo>
                <a:lnTo>
                  <a:pt x="3018" y="3081"/>
                </a:lnTo>
                <a:lnTo>
                  <a:pt x="3018" y="3039"/>
                </a:lnTo>
                <a:lnTo>
                  <a:pt x="3018" y="3039"/>
                </a:lnTo>
                <a:close/>
                <a:moveTo>
                  <a:pt x="3381" y="3531"/>
                </a:moveTo>
                <a:lnTo>
                  <a:pt x="3381" y="3531"/>
                </a:lnTo>
                <a:lnTo>
                  <a:pt x="3360" y="3531"/>
                </a:lnTo>
                <a:lnTo>
                  <a:pt x="3360" y="3531"/>
                </a:lnTo>
                <a:lnTo>
                  <a:pt x="3317" y="3531"/>
                </a:lnTo>
                <a:lnTo>
                  <a:pt x="3317" y="3531"/>
                </a:lnTo>
                <a:lnTo>
                  <a:pt x="3338" y="3509"/>
                </a:lnTo>
                <a:lnTo>
                  <a:pt x="3360" y="3509"/>
                </a:lnTo>
                <a:lnTo>
                  <a:pt x="3360" y="3509"/>
                </a:lnTo>
                <a:lnTo>
                  <a:pt x="3381" y="3531"/>
                </a:lnTo>
                <a:lnTo>
                  <a:pt x="3381" y="3531"/>
                </a:lnTo>
                <a:close/>
                <a:moveTo>
                  <a:pt x="6484" y="4344"/>
                </a:moveTo>
                <a:lnTo>
                  <a:pt x="6484" y="4344"/>
                </a:lnTo>
                <a:lnTo>
                  <a:pt x="6569" y="4536"/>
                </a:lnTo>
                <a:lnTo>
                  <a:pt x="6633" y="4708"/>
                </a:lnTo>
                <a:lnTo>
                  <a:pt x="6655" y="4900"/>
                </a:lnTo>
                <a:lnTo>
                  <a:pt x="6655" y="5114"/>
                </a:lnTo>
                <a:lnTo>
                  <a:pt x="6655" y="5114"/>
                </a:lnTo>
                <a:lnTo>
                  <a:pt x="6612" y="5307"/>
                </a:lnTo>
                <a:lnTo>
                  <a:pt x="6548" y="5478"/>
                </a:lnTo>
                <a:lnTo>
                  <a:pt x="6548" y="5478"/>
                </a:lnTo>
                <a:lnTo>
                  <a:pt x="6484" y="5563"/>
                </a:lnTo>
                <a:lnTo>
                  <a:pt x="6441" y="5606"/>
                </a:lnTo>
                <a:lnTo>
                  <a:pt x="6398" y="5628"/>
                </a:lnTo>
                <a:lnTo>
                  <a:pt x="6334" y="5670"/>
                </a:lnTo>
                <a:lnTo>
                  <a:pt x="6334" y="5670"/>
                </a:lnTo>
                <a:lnTo>
                  <a:pt x="6206" y="5820"/>
                </a:lnTo>
                <a:lnTo>
                  <a:pt x="6077" y="5991"/>
                </a:lnTo>
                <a:lnTo>
                  <a:pt x="5949" y="6141"/>
                </a:lnTo>
                <a:lnTo>
                  <a:pt x="5820" y="6291"/>
                </a:lnTo>
                <a:lnTo>
                  <a:pt x="5820" y="6291"/>
                </a:lnTo>
                <a:lnTo>
                  <a:pt x="5542" y="6548"/>
                </a:lnTo>
                <a:lnTo>
                  <a:pt x="5371" y="6676"/>
                </a:lnTo>
                <a:lnTo>
                  <a:pt x="5221" y="6761"/>
                </a:lnTo>
                <a:lnTo>
                  <a:pt x="5221" y="6761"/>
                </a:lnTo>
                <a:lnTo>
                  <a:pt x="4965" y="6911"/>
                </a:lnTo>
                <a:lnTo>
                  <a:pt x="4665" y="7082"/>
                </a:lnTo>
                <a:lnTo>
                  <a:pt x="4515" y="7147"/>
                </a:lnTo>
                <a:lnTo>
                  <a:pt x="4365" y="7211"/>
                </a:lnTo>
                <a:lnTo>
                  <a:pt x="4216" y="7254"/>
                </a:lnTo>
                <a:lnTo>
                  <a:pt x="4066" y="7275"/>
                </a:lnTo>
                <a:lnTo>
                  <a:pt x="4066" y="7275"/>
                </a:lnTo>
                <a:lnTo>
                  <a:pt x="3895" y="7275"/>
                </a:lnTo>
                <a:lnTo>
                  <a:pt x="3681" y="7275"/>
                </a:lnTo>
                <a:lnTo>
                  <a:pt x="3488" y="7254"/>
                </a:lnTo>
                <a:lnTo>
                  <a:pt x="3317" y="7211"/>
                </a:lnTo>
                <a:lnTo>
                  <a:pt x="3317" y="7211"/>
                </a:lnTo>
                <a:lnTo>
                  <a:pt x="3146" y="7125"/>
                </a:lnTo>
                <a:lnTo>
                  <a:pt x="2975" y="6997"/>
                </a:lnTo>
                <a:lnTo>
                  <a:pt x="2675" y="6761"/>
                </a:lnTo>
                <a:lnTo>
                  <a:pt x="2675" y="6761"/>
                </a:lnTo>
                <a:lnTo>
                  <a:pt x="2675" y="6676"/>
                </a:lnTo>
                <a:lnTo>
                  <a:pt x="2654" y="6590"/>
                </a:lnTo>
                <a:lnTo>
                  <a:pt x="2632" y="6526"/>
                </a:lnTo>
                <a:lnTo>
                  <a:pt x="2632" y="6441"/>
                </a:lnTo>
                <a:lnTo>
                  <a:pt x="2632" y="6441"/>
                </a:lnTo>
                <a:lnTo>
                  <a:pt x="2590" y="6441"/>
                </a:lnTo>
                <a:lnTo>
                  <a:pt x="2568" y="6483"/>
                </a:lnTo>
                <a:lnTo>
                  <a:pt x="2568" y="6548"/>
                </a:lnTo>
                <a:lnTo>
                  <a:pt x="2547" y="6590"/>
                </a:lnTo>
                <a:lnTo>
                  <a:pt x="2547" y="6590"/>
                </a:lnTo>
                <a:lnTo>
                  <a:pt x="2418" y="6462"/>
                </a:lnTo>
                <a:lnTo>
                  <a:pt x="2269" y="6291"/>
                </a:lnTo>
                <a:lnTo>
                  <a:pt x="2205" y="6205"/>
                </a:lnTo>
                <a:lnTo>
                  <a:pt x="2162" y="6098"/>
                </a:lnTo>
                <a:lnTo>
                  <a:pt x="2162" y="6034"/>
                </a:lnTo>
                <a:lnTo>
                  <a:pt x="2183" y="5948"/>
                </a:lnTo>
                <a:lnTo>
                  <a:pt x="2183" y="5948"/>
                </a:lnTo>
                <a:lnTo>
                  <a:pt x="2269" y="5906"/>
                </a:lnTo>
                <a:lnTo>
                  <a:pt x="2376" y="5863"/>
                </a:lnTo>
                <a:lnTo>
                  <a:pt x="2376" y="5863"/>
                </a:lnTo>
                <a:lnTo>
                  <a:pt x="2397" y="5927"/>
                </a:lnTo>
                <a:lnTo>
                  <a:pt x="2440" y="6013"/>
                </a:lnTo>
                <a:lnTo>
                  <a:pt x="2440" y="6013"/>
                </a:lnTo>
                <a:lnTo>
                  <a:pt x="2568" y="6205"/>
                </a:lnTo>
                <a:lnTo>
                  <a:pt x="2697" y="6398"/>
                </a:lnTo>
                <a:lnTo>
                  <a:pt x="2697" y="6398"/>
                </a:lnTo>
                <a:lnTo>
                  <a:pt x="2825" y="6569"/>
                </a:lnTo>
                <a:lnTo>
                  <a:pt x="2975" y="6740"/>
                </a:lnTo>
                <a:lnTo>
                  <a:pt x="3060" y="6804"/>
                </a:lnTo>
                <a:lnTo>
                  <a:pt x="3125" y="6868"/>
                </a:lnTo>
                <a:lnTo>
                  <a:pt x="3232" y="6933"/>
                </a:lnTo>
                <a:lnTo>
                  <a:pt x="3317" y="6954"/>
                </a:lnTo>
                <a:lnTo>
                  <a:pt x="3317" y="6954"/>
                </a:lnTo>
                <a:lnTo>
                  <a:pt x="3574" y="6997"/>
                </a:lnTo>
                <a:lnTo>
                  <a:pt x="3788" y="6975"/>
                </a:lnTo>
                <a:lnTo>
                  <a:pt x="4023" y="6954"/>
                </a:lnTo>
                <a:lnTo>
                  <a:pt x="4280" y="6868"/>
                </a:lnTo>
                <a:lnTo>
                  <a:pt x="4280" y="6868"/>
                </a:lnTo>
                <a:lnTo>
                  <a:pt x="4451" y="6783"/>
                </a:lnTo>
                <a:lnTo>
                  <a:pt x="4622" y="6676"/>
                </a:lnTo>
                <a:lnTo>
                  <a:pt x="4815" y="6569"/>
                </a:lnTo>
                <a:lnTo>
                  <a:pt x="4965" y="6441"/>
                </a:lnTo>
                <a:lnTo>
                  <a:pt x="4965" y="6441"/>
                </a:lnTo>
                <a:lnTo>
                  <a:pt x="5264" y="6205"/>
                </a:lnTo>
                <a:lnTo>
                  <a:pt x="5564" y="5970"/>
                </a:lnTo>
                <a:lnTo>
                  <a:pt x="5564" y="5970"/>
                </a:lnTo>
                <a:lnTo>
                  <a:pt x="5671" y="5884"/>
                </a:lnTo>
                <a:lnTo>
                  <a:pt x="5799" y="5799"/>
                </a:lnTo>
                <a:lnTo>
                  <a:pt x="5799" y="5799"/>
                </a:lnTo>
                <a:lnTo>
                  <a:pt x="5863" y="5713"/>
                </a:lnTo>
                <a:lnTo>
                  <a:pt x="5949" y="5628"/>
                </a:lnTo>
                <a:lnTo>
                  <a:pt x="5949" y="5628"/>
                </a:lnTo>
                <a:lnTo>
                  <a:pt x="6120" y="5414"/>
                </a:lnTo>
                <a:lnTo>
                  <a:pt x="6120" y="5414"/>
                </a:lnTo>
                <a:lnTo>
                  <a:pt x="6227" y="5307"/>
                </a:lnTo>
                <a:lnTo>
                  <a:pt x="6227" y="5307"/>
                </a:lnTo>
                <a:lnTo>
                  <a:pt x="6270" y="5285"/>
                </a:lnTo>
                <a:lnTo>
                  <a:pt x="6312" y="5285"/>
                </a:lnTo>
                <a:lnTo>
                  <a:pt x="6334" y="5264"/>
                </a:lnTo>
                <a:lnTo>
                  <a:pt x="6334" y="5264"/>
                </a:lnTo>
                <a:lnTo>
                  <a:pt x="6377" y="5178"/>
                </a:lnTo>
                <a:lnTo>
                  <a:pt x="6377" y="5093"/>
                </a:lnTo>
                <a:lnTo>
                  <a:pt x="6377" y="5007"/>
                </a:lnTo>
                <a:lnTo>
                  <a:pt x="6355" y="4900"/>
                </a:lnTo>
                <a:lnTo>
                  <a:pt x="6270" y="4708"/>
                </a:lnTo>
                <a:lnTo>
                  <a:pt x="6206" y="4558"/>
                </a:lnTo>
                <a:lnTo>
                  <a:pt x="6206" y="4558"/>
                </a:lnTo>
                <a:lnTo>
                  <a:pt x="6099" y="4387"/>
                </a:lnTo>
                <a:lnTo>
                  <a:pt x="5992" y="4237"/>
                </a:lnTo>
                <a:lnTo>
                  <a:pt x="5863" y="4066"/>
                </a:lnTo>
                <a:lnTo>
                  <a:pt x="5778" y="3916"/>
                </a:lnTo>
                <a:lnTo>
                  <a:pt x="5778" y="3916"/>
                </a:lnTo>
                <a:lnTo>
                  <a:pt x="5735" y="3830"/>
                </a:lnTo>
                <a:lnTo>
                  <a:pt x="5713" y="3745"/>
                </a:lnTo>
                <a:lnTo>
                  <a:pt x="5713" y="3723"/>
                </a:lnTo>
                <a:lnTo>
                  <a:pt x="5735" y="3702"/>
                </a:lnTo>
                <a:lnTo>
                  <a:pt x="5778" y="3681"/>
                </a:lnTo>
                <a:lnTo>
                  <a:pt x="5842" y="3659"/>
                </a:lnTo>
                <a:lnTo>
                  <a:pt x="5842" y="3659"/>
                </a:lnTo>
                <a:lnTo>
                  <a:pt x="5906" y="3659"/>
                </a:lnTo>
                <a:lnTo>
                  <a:pt x="5949" y="3681"/>
                </a:lnTo>
                <a:lnTo>
                  <a:pt x="6034" y="3766"/>
                </a:lnTo>
                <a:lnTo>
                  <a:pt x="6034" y="3766"/>
                </a:lnTo>
                <a:lnTo>
                  <a:pt x="6270" y="4044"/>
                </a:lnTo>
                <a:lnTo>
                  <a:pt x="6377" y="4173"/>
                </a:lnTo>
                <a:lnTo>
                  <a:pt x="6484" y="4344"/>
                </a:lnTo>
                <a:lnTo>
                  <a:pt x="6484" y="4344"/>
                </a:lnTo>
                <a:close/>
                <a:moveTo>
                  <a:pt x="4109" y="6548"/>
                </a:moveTo>
                <a:lnTo>
                  <a:pt x="4109" y="6548"/>
                </a:lnTo>
                <a:lnTo>
                  <a:pt x="4130" y="6569"/>
                </a:lnTo>
                <a:lnTo>
                  <a:pt x="4152" y="6590"/>
                </a:lnTo>
                <a:lnTo>
                  <a:pt x="4173" y="6612"/>
                </a:lnTo>
                <a:lnTo>
                  <a:pt x="4216" y="6612"/>
                </a:lnTo>
                <a:lnTo>
                  <a:pt x="4216" y="6612"/>
                </a:lnTo>
                <a:lnTo>
                  <a:pt x="4216" y="6548"/>
                </a:lnTo>
                <a:lnTo>
                  <a:pt x="4194" y="6462"/>
                </a:lnTo>
                <a:lnTo>
                  <a:pt x="4109" y="6248"/>
                </a:lnTo>
                <a:lnTo>
                  <a:pt x="3959" y="6055"/>
                </a:lnTo>
                <a:lnTo>
                  <a:pt x="3873" y="5927"/>
                </a:lnTo>
                <a:lnTo>
                  <a:pt x="3873" y="5927"/>
                </a:lnTo>
                <a:lnTo>
                  <a:pt x="3745" y="5777"/>
                </a:lnTo>
                <a:lnTo>
                  <a:pt x="3638" y="5606"/>
                </a:lnTo>
                <a:lnTo>
                  <a:pt x="3531" y="5435"/>
                </a:lnTo>
                <a:lnTo>
                  <a:pt x="3445" y="5242"/>
                </a:lnTo>
                <a:lnTo>
                  <a:pt x="3445" y="5242"/>
                </a:lnTo>
                <a:lnTo>
                  <a:pt x="3467" y="5178"/>
                </a:lnTo>
                <a:lnTo>
                  <a:pt x="3510" y="5135"/>
                </a:lnTo>
                <a:lnTo>
                  <a:pt x="3552" y="5114"/>
                </a:lnTo>
                <a:lnTo>
                  <a:pt x="3595" y="5114"/>
                </a:lnTo>
                <a:lnTo>
                  <a:pt x="3595" y="5114"/>
                </a:lnTo>
                <a:lnTo>
                  <a:pt x="3617" y="5135"/>
                </a:lnTo>
                <a:lnTo>
                  <a:pt x="3659" y="5178"/>
                </a:lnTo>
                <a:lnTo>
                  <a:pt x="3724" y="5307"/>
                </a:lnTo>
                <a:lnTo>
                  <a:pt x="3809" y="5521"/>
                </a:lnTo>
                <a:lnTo>
                  <a:pt x="3809" y="5521"/>
                </a:lnTo>
                <a:lnTo>
                  <a:pt x="4066" y="6077"/>
                </a:lnTo>
                <a:lnTo>
                  <a:pt x="4216" y="6355"/>
                </a:lnTo>
                <a:lnTo>
                  <a:pt x="4301" y="6483"/>
                </a:lnTo>
                <a:lnTo>
                  <a:pt x="4408" y="6590"/>
                </a:lnTo>
                <a:lnTo>
                  <a:pt x="4408" y="6590"/>
                </a:lnTo>
                <a:lnTo>
                  <a:pt x="4280" y="6697"/>
                </a:lnTo>
                <a:lnTo>
                  <a:pt x="4130" y="6804"/>
                </a:lnTo>
                <a:lnTo>
                  <a:pt x="4066" y="6847"/>
                </a:lnTo>
                <a:lnTo>
                  <a:pt x="3980" y="6868"/>
                </a:lnTo>
                <a:lnTo>
                  <a:pt x="3895" y="6868"/>
                </a:lnTo>
                <a:lnTo>
                  <a:pt x="3809" y="6868"/>
                </a:lnTo>
                <a:lnTo>
                  <a:pt x="3809" y="6868"/>
                </a:lnTo>
                <a:lnTo>
                  <a:pt x="3617" y="6783"/>
                </a:lnTo>
                <a:lnTo>
                  <a:pt x="3445" y="6676"/>
                </a:lnTo>
                <a:lnTo>
                  <a:pt x="3274" y="6526"/>
                </a:lnTo>
                <a:lnTo>
                  <a:pt x="3125" y="6398"/>
                </a:lnTo>
                <a:lnTo>
                  <a:pt x="3125" y="6398"/>
                </a:lnTo>
                <a:lnTo>
                  <a:pt x="2825" y="6141"/>
                </a:lnTo>
                <a:lnTo>
                  <a:pt x="2675" y="5991"/>
                </a:lnTo>
                <a:lnTo>
                  <a:pt x="2632" y="5906"/>
                </a:lnTo>
                <a:lnTo>
                  <a:pt x="2590" y="5841"/>
                </a:lnTo>
                <a:lnTo>
                  <a:pt x="2590" y="5841"/>
                </a:lnTo>
                <a:lnTo>
                  <a:pt x="2568" y="5756"/>
                </a:lnTo>
                <a:lnTo>
                  <a:pt x="2590" y="5713"/>
                </a:lnTo>
                <a:lnTo>
                  <a:pt x="2718" y="5628"/>
                </a:lnTo>
                <a:lnTo>
                  <a:pt x="2718" y="5628"/>
                </a:lnTo>
                <a:lnTo>
                  <a:pt x="2911" y="5521"/>
                </a:lnTo>
                <a:lnTo>
                  <a:pt x="2996" y="5478"/>
                </a:lnTo>
                <a:lnTo>
                  <a:pt x="3103" y="5435"/>
                </a:lnTo>
                <a:lnTo>
                  <a:pt x="3103" y="5435"/>
                </a:lnTo>
                <a:lnTo>
                  <a:pt x="3146" y="5542"/>
                </a:lnTo>
                <a:lnTo>
                  <a:pt x="3189" y="5649"/>
                </a:lnTo>
                <a:lnTo>
                  <a:pt x="3338" y="5841"/>
                </a:lnTo>
                <a:lnTo>
                  <a:pt x="3510" y="6013"/>
                </a:lnTo>
                <a:lnTo>
                  <a:pt x="3638" y="6184"/>
                </a:lnTo>
                <a:lnTo>
                  <a:pt x="3638" y="6184"/>
                </a:lnTo>
                <a:lnTo>
                  <a:pt x="3745" y="6355"/>
                </a:lnTo>
                <a:lnTo>
                  <a:pt x="3916" y="6590"/>
                </a:lnTo>
                <a:lnTo>
                  <a:pt x="4002" y="6676"/>
                </a:lnTo>
                <a:lnTo>
                  <a:pt x="4066" y="6719"/>
                </a:lnTo>
                <a:lnTo>
                  <a:pt x="4087" y="6719"/>
                </a:lnTo>
                <a:lnTo>
                  <a:pt x="4109" y="6676"/>
                </a:lnTo>
                <a:lnTo>
                  <a:pt x="4109" y="6548"/>
                </a:lnTo>
                <a:lnTo>
                  <a:pt x="4109" y="6548"/>
                </a:lnTo>
                <a:close/>
                <a:moveTo>
                  <a:pt x="5221" y="4836"/>
                </a:moveTo>
                <a:lnTo>
                  <a:pt x="5221" y="4836"/>
                </a:lnTo>
                <a:lnTo>
                  <a:pt x="5328" y="5028"/>
                </a:lnTo>
                <a:lnTo>
                  <a:pt x="5435" y="5221"/>
                </a:lnTo>
                <a:lnTo>
                  <a:pt x="5564" y="5414"/>
                </a:lnTo>
                <a:lnTo>
                  <a:pt x="5692" y="5585"/>
                </a:lnTo>
                <a:lnTo>
                  <a:pt x="5692" y="5585"/>
                </a:lnTo>
                <a:lnTo>
                  <a:pt x="5671" y="5606"/>
                </a:lnTo>
                <a:lnTo>
                  <a:pt x="5649" y="5585"/>
                </a:lnTo>
                <a:lnTo>
                  <a:pt x="5585" y="5521"/>
                </a:lnTo>
                <a:lnTo>
                  <a:pt x="5478" y="5349"/>
                </a:lnTo>
                <a:lnTo>
                  <a:pt x="5478" y="5349"/>
                </a:lnTo>
                <a:lnTo>
                  <a:pt x="5328" y="5178"/>
                </a:lnTo>
                <a:lnTo>
                  <a:pt x="5200" y="4986"/>
                </a:lnTo>
                <a:lnTo>
                  <a:pt x="5200" y="4986"/>
                </a:lnTo>
                <a:lnTo>
                  <a:pt x="5072" y="4793"/>
                </a:lnTo>
                <a:lnTo>
                  <a:pt x="4965" y="4601"/>
                </a:lnTo>
                <a:lnTo>
                  <a:pt x="4965" y="4601"/>
                </a:lnTo>
                <a:lnTo>
                  <a:pt x="4943" y="4536"/>
                </a:lnTo>
                <a:lnTo>
                  <a:pt x="4922" y="4494"/>
                </a:lnTo>
                <a:lnTo>
                  <a:pt x="4943" y="4408"/>
                </a:lnTo>
                <a:lnTo>
                  <a:pt x="4943" y="4408"/>
                </a:lnTo>
                <a:lnTo>
                  <a:pt x="4900" y="4237"/>
                </a:lnTo>
                <a:lnTo>
                  <a:pt x="4900" y="4237"/>
                </a:lnTo>
                <a:lnTo>
                  <a:pt x="4943" y="4258"/>
                </a:lnTo>
                <a:lnTo>
                  <a:pt x="4986" y="4301"/>
                </a:lnTo>
                <a:lnTo>
                  <a:pt x="5093" y="4494"/>
                </a:lnTo>
                <a:lnTo>
                  <a:pt x="5221" y="4836"/>
                </a:lnTo>
                <a:lnTo>
                  <a:pt x="5221" y="4836"/>
                </a:lnTo>
                <a:close/>
                <a:moveTo>
                  <a:pt x="5007" y="4173"/>
                </a:moveTo>
                <a:lnTo>
                  <a:pt x="5007" y="4173"/>
                </a:lnTo>
                <a:lnTo>
                  <a:pt x="5007" y="4194"/>
                </a:lnTo>
                <a:lnTo>
                  <a:pt x="4986" y="4215"/>
                </a:lnTo>
                <a:lnTo>
                  <a:pt x="4986" y="4215"/>
                </a:lnTo>
                <a:lnTo>
                  <a:pt x="5007" y="4194"/>
                </a:lnTo>
                <a:lnTo>
                  <a:pt x="5007" y="4173"/>
                </a:lnTo>
                <a:lnTo>
                  <a:pt x="5007" y="4173"/>
                </a:lnTo>
                <a:close/>
                <a:moveTo>
                  <a:pt x="5072" y="4151"/>
                </a:moveTo>
                <a:lnTo>
                  <a:pt x="5072" y="4151"/>
                </a:lnTo>
                <a:lnTo>
                  <a:pt x="5136" y="4087"/>
                </a:lnTo>
                <a:lnTo>
                  <a:pt x="5221" y="4044"/>
                </a:lnTo>
                <a:lnTo>
                  <a:pt x="5307" y="3980"/>
                </a:lnTo>
                <a:lnTo>
                  <a:pt x="5392" y="3916"/>
                </a:lnTo>
                <a:lnTo>
                  <a:pt x="5392" y="3916"/>
                </a:lnTo>
                <a:lnTo>
                  <a:pt x="5628" y="4280"/>
                </a:lnTo>
                <a:lnTo>
                  <a:pt x="5628" y="4280"/>
                </a:lnTo>
                <a:lnTo>
                  <a:pt x="5778" y="4429"/>
                </a:lnTo>
                <a:lnTo>
                  <a:pt x="5885" y="4579"/>
                </a:lnTo>
                <a:lnTo>
                  <a:pt x="5885" y="4579"/>
                </a:lnTo>
                <a:lnTo>
                  <a:pt x="5949" y="4665"/>
                </a:lnTo>
                <a:lnTo>
                  <a:pt x="5992" y="4772"/>
                </a:lnTo>
                <a:lnTo>
                  <a:pt x="6013" y="4857"/>
                </a:lnTo>
                <a:lnTo>
                  <a:pt x="6013" y="4964"/>
                </a:lnTo>
                <a:lnTo>
                  <a:pt x="6013" y="5050"/>
                </a:lnTo>
                <a:lnTo>
                  <a:pt x="5970" y="5157"/>
                </a:lnTo>
                <a:lnTo>
                  <a:pt x="5927" y="5242"/>
                </a:lnTo>
                <a:lnTo>
                  <a:pt x="5842" y="5349"/>
                </a:lnTo>
                <a:lnTo>
                  <a:pt x="5842" y="5349"/>
                </a:lnTo>
                <a:lnTo>
                  <a:pt x="5735" y="5242"/>
                </a:lnTo>
                <a:lnTo>
                  <a:pt x="5649" y="5093"/>
                </a:lnTo>
                <a:lnTo>
                  <a:pt x="5478" y="4793"/>
                </a:lnTo>
                <a:lnTo>
                  <a:pt x="5478" y="4793"/>
                </a:lnTo>
                <a:lnTo>
                  <a:pt x="5328" y="4429"/>
                </a:lnTo>
                <a:lnTo>
                  <a:pt x="5285" y="4344"/>
                </a:lnTo>
                <a:lnTo>
                  <a:pt x="5221" y="4258"/>
                </a:lnTo>
                <a:lnTo>
                  <a:pt x="5157" y="4194"/>
                </a:lnTo>
                <a:lnTo>
                  <a:pt x="5072" y="4151"/>
                </a:lnTo>
                <a:lnTo>
                  <a:pt x="5072" y="4151"/>
                </a:lnTo>
                <a:close/>
                <a:moveTo>
                  <a:pt x="5029" y="5200"/>
                </a:moveTo>
                <a:lnTo>
                  <a:pt x="5029" y="5200"/>
                </a:lnTo>
                <a:lnTo>
                  <a:pt x="5136" y="5392"/>
                </a:lnTo>
                <a:lnTo>
                  <a:pt x="5285" y="5563"/>
                </a:lnTo>
                <a:lnTo>
                  <a:pt x="5285" y="5563"/>
                </a:lnTo>
                <a:lnTo>
                  <a:pt x="5350" y="5649"/>
                </a:lnTo>
                <a:lnTo>
                  <a:pt x="5371" y="5692"/>
                </a:lnTo>
                <a:lnTo>
                  <a:pt x="5350" y="5734"/>
                </a:lnTo>
                <a:lnTo>
                  <a:pt x="5307" y="5820"/>
                </a:lnTo>
                <a:lnTo>
                  <a:pt x="5307" y="5820"/>
                </a:lnTo>
                <a:lnTo>
                  <a:pt x="5221" y="5906"/>
                </a:lnTo>
                <a:lnTo>
                  <a:pt x="5179" y="5948"/>
                </a:lnTo>
                <a:lnTo>
                  <a:pt x="5136" y="5970"/>
                </a:lnTo>
                <a:lnTo>
                  <a:pt x="5136" y="5970"/>
                </a:lnTo>
                <a:lnTo>
                  <a:pt x="5114" y="5948"/>
                </a:lnTo>
                <a:lnTo>
                  <a:pt x="5072" y="5906"/>
                </a:lnTo>
                <a:lnTo>
                  <a:pt x="5007" y="5756"/>
                </a:lnTo>
                <a:lnTo>
                  <a:pt x="4922" y="5499"/>
                </a:lnTo>
                <a:lnTo>
                  <a:pt x="4922" y="5499"/>
                </a:lnTo>
                <a:lnTo>
                  <a:pt x="4686" y="5028"/>
                </a:lnTo>
                <a:lnTo>
                  <a:pt x="4451" y="4558"/>
                </a:lnTo>
                <a:lnTo>
                  <a:pt x="4451" y="4558"/>
                </a:lnTo>
                <a:lnTo>
                  <a:pt x="4558" y="4429"/>
                </a:lnTo>
                <a:lnTo>
                  <a:pt x="4558" y="4429"/>
                </a:lnTo>
                <a:lnTo>
                  <a:pt x="4686" y="4601"/>
                </a:lnTo>
                <a:lnTo>
                  <a:pt x="4793" y="4814"/>
                </a:lnTo>
                <a:lnTo>
                  <a:pt x="5029" y="5200"/>
                </a:lnTo>
                <a:lnTo>
                  <a:pt x="5029" y="5200"/>
                </a:lnTo>
                <a:close/>
                <a:moveTo>
                  <a:pt x="4793" y="5777"/>
                </a:moveTo>
                <a:lnTo>
                  <a:pt x="4793" y="5777"/>
                </a:lnTo>
                <a:lnTo>
                  <a:pt x="4836" y="5863"/>
                </a:lnTo>
                <a:lnTo>
                  <a:pt x="4879" y="5948"/>
                </a:lnTo>
                <a:lnTo>
                  <a:pt x="4922" y="6034"/>
                </a:lnTo>
                <a:lnTo>
                  <a:pt x="4943" y="6141"/>
                </a:lnTo>
                <a:lnTo>
                  <a:pt x="4943" y="6141"/>
                </a:lnTo>
                <a:lnTo>
                  <a:pt x="4793" y="5970"/>
                </a:lnTo>
                <a:lnTo>
                  <a:pt x="4686" y="5777"/>
                </a:lnTo>
                <a:lnTo>
                  <a:pt x="4451" y="5371"/>
                </a:lnTo>
                <a:lnTo>
                  <a:pt x="4451" y="5371"/>
                </a:lnTo>
                <a:lnTo>
                  <a:pt x="4280" y="5093"/>
                </a:lnTo>
                <a:lnTo>
                  <a:pt x="4194" y="4921"/>
                </a:lnTo>
                <a:lnTo>
                  <a:pt x="4152" y="4857"/>
                </a:lnTo>
                <a:lnTo>
                  <a:pt x="4152" y="4793"/>
                </a:lnTo>
                <a:lnTo>
                  <a:pt x="4152" y="4793"/>
                </a:lnTo>
                <a:lnTo>
                  <a:pt x="4152" y="4729"/>
                </a:lnTo>
                <a:lnTo>
                  <a:pt x="4194" y="4665"/>
                </a:lnTo>
                <a:lnTo>
                  <a:pt x="4237" y="4643"/>
                </a:lnTo>
                <a:lnTo>
                  <a:pt x="4323" y="4643"/>
                </a:lnTo>
                <a:lnTo>
                  <a:pt x="4323" y="4643"/>
                </a:lnTo>
                <a:lnTo>
                  <a:pt x="4344" y="4686"/>
                </a:lnTo>
                <a:lnTo>
                  <a:pt x="4365" y="4772"/>
                </a:lnTo>
                <a:lnTo>
                  <a:pt x="4408" y="4879"/>
                </a:lnTo>
                <a:lnTo>
                  <a:pt x="4408" y="4879"/>
                </a:lnTo>
                <a:lnTo>
                  <a:pt x="4601" y="5349"/>
                </a:lnTo>
                <a:lnTo>
                  <a:pt x="4686" y="5563"/>
                </a:lnTo>
                <a:lnTo>
                  <a:pt x="4793" y="5777"/>
                </a:lnTo>
                <a:lnTo>
                  <a:pt x="4793" y="5777"/>
                </a:lnTo>
                <a:close/>
                <a:moveTo>
                  <a:pt x="4537" y="5948"/>
                </a:moveTo>
                <a:lnTo>
                  <a:pt x="4537" y="5948"/>
                </a:lnTo>
                <a:lnTo>
                  <a:pt x="4622" y="6055"/>
                </a:lnTo>
                <a:lnTo>
                  <a:pt x="4686" y="6205"/>
                </a:lnTo>
                <a:lnTo>
                  <a:pt x="4686" y="6205"/>
                </a:lnTo>
                <a:lnTo>
                  <a:pt x="4729" y="6248"/>
                </a:lnTo>
                <a:lnTo>
                  <a:pt x="4751" y="6291"/>
                </a:lnTo>
                <a:lnTo>
                  <a:pt x="4729" y="6312"/>
                </a:lnTo>
                <a:lnTo>
                  <a:pt x="4665" y="6376"/>
                </a:lnTo>
                <a:lnTo>
                  <a:pt x="4665" y="6376"/>
                </a:lnTo>
                <a:lnTo>
                  <a:pt x="4579" y="6419"/>
                </a:lnTo>
                <a:lnTo>
                  <a:pt x="4537" y="6419"/>
                </a:lnTo>
                <a:lnTo>
                  <a:pt x="4515" y="6419"/>
                </a:lnTo>
                <a:lnTo>
                  <a:pt x="4472" y="6355"/>
                </a:lnTo>
                <a:lnTo>
                  <a:pt x="4408" y="6269"/>
                </a:lnTo>
                <a:lnTo>
                  <a:pt x="4408" y="6269"/>
                </a:lnTo>
                <a:lnTo>
                  <a:pt x="4194" y="5884"/>
                </a:lnTo>
                <a:lnTo>
                  <a:pt x="3980" y="5478"/>
                </a:lnTo>
                <a:lnTo>
                  <a:pt x="3980" y="5478"/>
                </a:lnTo>
                <a:lnTo>
                  <a:pt x="3852" y="5221"/>
                </a:lnTo>
                <a:lnTo>
                  <a:pt x="3766" y="5071"/>
                </a:lnTo>
                <a:lnTo>
                  <a:pt x="3745" y="4986"/>
                </a:lnTo>
                <a:lnTo>
                  <a:pt x="3745" y="4986"/>
                </a:lnTo>
                <a:lnTo>
                  <a:pt x="3766" y="4921"/>
                </a:lnTo>
                <a:lnTo>
                  <a:pt x="3788" y="4900"/>
                </a:lnTo>
                <a:lnTo>
                  <a:pt x="3831" y="4900"/>
                </a:lnTo>
                <a:lnTo>
                  <a:pt x="3873" y="4921"/>
                </a:lnTo>
                <a:lnTo>
                  <a:pt x="3938" y="5007"/>
                </a:lnTo>
                <a:lnTo>
                  <a:pt x="3980" y="5093"/>
                </a:lnTo>
                <a:lnTo>
                  <a:pt x="3980" y="5093"/>
                </a:lnTo>
                <a:lnTo>
                  <a:pt x="4109" y="5307"/>
                </a:lnTo>
                <a:lnTo>
                  <a:pt x="4259" y="5499"/>
                </a:lnTo>
                <a:lnTo>
                  <a:pt x="4408" y="5713"/>
                </a:lnTo>
                <a:lnTo>
                  <a:pt x="4537" y="5948"/>
                </a:lnTo>
                <a:lnTo>
                  <a:pt x="4537" y="5948"/>
                </a:lnTo>
                <a:close/>
                <a:moveTo>
                  <a:pt x="5863" y="3210"/>
                </a:moveTo>
                <a:lnTo>
                  <a:pt x="5863" y="3210"/>
                </a:lnTo>
                <a:lnTo>
                  <a:pt x="4879" y="3830"/>
                </a:lnTo>
                <a:lnTo>
                  <a:pt x="4879" y="3830"/>
                </a:lnTo>
                <a:lnTo>
                  <a:pt x="4408" y="4151"/>
                </a:lnTo>
                <a:lnTo>
                  <a:pt x="3959" y="4515"/>
                </a:lnTo>
                <a:lnTo>
                  <a:pt x="3510" y="4836"/>
                </a:lnTo>
                <a:lnTo>
                  <a:pt x="3274" y="5007"/>
                </a:lnTo>
                <a:lnTo>
                  <a:pt x="3018" y="5135"/>
                </a:lnTo>
                <a:lnTo>
                  <a:pt x="3018" y="5135"/>
                </a:lnTo>
                <a:lnTo>
                  <a:pt x="2804" y="5221"/>
                </a:lnTo>
                <a:lnTo>
                  <a:pt x="2718" y="5264"/>
                </a:lnTo>
                <a:lnTo>
                  <a:pt x="2611" y="5307"/>
                </a:lnTo>
                <a:lnTo>
                  <a:pt x="2611" y="5307"/>
                </a:lnTo>
                <a:lnTo>
                  <a:pt x="2376" y="5456"/>
                </a:lnTo>
                <a:lnTo>
                  <a:pt x="2162" y="5628"/>
                </a:lnTo>
                <a:lnTo>
                  <a:pt x="2162" y="5628"/>
                </a:lnTo>
                <a:lnTo>
                  <a:pt x="1456" y="6077"/>
                </a:lnTo>
                <a:lnTo>
                  <a:pt x="1456" y="6077"/>
                </a:lnTo>
                <a:lnTo>
                  <a:pt x="1306" y="6162"/>
                </a:lnTo>
                <a:lnTo>
                  <a:pt x="1242" y="6227"/>
                </a:lnTo>
                <a:lnTo>
                  <a:pt x="1199" y="6269"/>
                </a:lnTo>
                <a:lnTo>
                  <a:pt x="1199" y="6269"/>
                </a:lnTo>
                <a:lnTo>
                  <a:pt x="1178" y="6334"/>
                </a:lnTo>
                <a:lnTo>
                  <a:pt x="1199" y="6355"/>
                </a:lnTo>
                <a:lnTo>
                  <a:pt x="1199" y="6376"/>
                </a:lnTo>
                <a:lnTo>
                  <a:pt x="1242" y="6376"/>
                </a:lnTo>
                <a:lnTo>
                  <a:pt x="1306" y="6355"/>
                </a:lnTo>
                <a:lnTo>
                  <a:pt x="1327" y="6355"/>
                </a:lnTo>
                <a:lnTo>
                  <a:pt x="1370" y="6355"/>
                </a:lnTo>
                <a:lnTo>
                  <a:pt x="1370" y="6355"/>
                </a:lnTo>
                <a:lnTo>
                  <a:pt x="1413" y="6398"/>
                </a:lnTo>
                <a:lnTo>
                  <a:pt x="1434" y="6483"/>
                </a:lnTo>
                <a:lnTo>
                  <a:pt x="1456" y="6655"/>
                </a:lnTo>
                <a:lnTo>
                  <a:pt x="1434" y="6847"/>
                </a:lnTo>
                <a:lnTo>
                  <a:pt x="1413" y="6911"/>
                </a:lnTo>
                <a:lnTo>
                  <a:pt x="1370" y="6954"/>
                </a:lnTo>
                <a:lnTo>
                  <a:pt x="1370" y="6954"/>
                </a:lnTo>
                <a:lnTo>
                  <a:pt x="1284" y="6975"/>
                </a:lnTo>
                <a:lnTo>
                  <a:pt x="1178" y="6975"/>
                </a:lnTo>
                <a:lnTo>
                  <a:pt x="1092" y="6933"/>
                </a:lnTo>
                <a:lnTo>
                  <a:pt x="985" y="6890"/>
                </a:lnTo>
                <a:lnTo>
                  <a:pt x="814" y="6740"/>
                </a:lnTo>
                <a:lnTo>
                  <a:pt x="707" y="6590"/>
                </a:lnTo>
                <a:lnTo>
                  <a:pt x="707" y="6590"/>
                </a:lnTo>
                <a:lnTo>
                  <a:pt x="578" y="6419"/>
                </a:lnTo>
                <a:lnTo>
                  <a:pt x="471" y="6205"/>
                </a:lnTo>
                <a:lnTo>
                  <a:pt x="407" y="5991"/>
                </a:lnTo>
                <a:lnTo>
                  <a:pt x="407" y="5884"/>
                </a:lnTo>
                <a:lnTo>
                  <a:pt x="407" y="5777"/>
                </a:lnTo>
                <a:lnTo>
                  <a:pt x="407" y="5777"/>
                </a:lnTo>
                <a:lnTo>
                  <a:pt x="429" y="5649"/>
                </a:lnTo>
                <a:lnTo>
                  <a:pt x="471" y="5585"/>
                </a:lnTo>
                <a:lnTo>
                  <a:pt x="514" y="5563"/>
                </a:lnTo>
                <a:lnTo>
                  <a:pt x="536" y="5542"/>
                </a:lnTo>
                <a:lnTo>
                  <a:pt x="664" y="5563"/>
                </a:lnTo>
                <a:lnTo>
                  <a:pt x="664" y="5563"/>
                </a:lnTo>
                <a:lnTo>
                  <a:pt x="728" y="5585"/>
                </a:lnTo>
                <a:lnTo>
                  <a:pt x="750" y="5606"/>
                </a:lnTo>
                <a:lnTo>
                  <a:pt x="771" y="5649"/>
                </a:lnTo>
                <a:lnTo>
                  <a:pt x="771" y="5670"/>
                </a:lnTo>
                <a:lnTo>
                  <a:pt x="792" y="5756"/>
                </a:lnTo>
                <a:lnTo>
                  <a:pt x="814" y="5799"/>
                </a:lnTo>
                <a:lnTo>
                  <a:pt x="857" y="5820"/>
                </a:lnTo>
                <a:lnTo>
                  <a:pt x="857" y="5820"/>
                </a:lnTo>
                <a:lnTo>
                  <a:pt x="899" y="5841"/>
                </a:lnTo>
                <a:lnTo>
                  <a:pt x="921" y="5841"/>
                </a:lnTo>
                <a:lnTo>
                  <a:pt x="1028" y="5820"/>
                </a:lnTo>
                <a:lnTo>
                  <a:pt x="1113" y="5799"/>
                </a:lnTo>
                <a:lnTo>
                  <a:pt x="1199" y="5799"/>
                </a:lnTo>
                <a:lnTo>
                  <a:pt x="1199" y="5799"/>
                </a:lnTo>
                <a:lnTo>
                  <a:pt x="1263" y="5820"/>
                </a:lnTo>
                <a:lnTo>
                  <a:pt x="1327" y="5863"/>
                </a:lnTo>
                <a:lnTo>
                  <a:pt x="1391" y="5884"/>
                </a:lnTo>
                <a:lnTo>
                  <a:pt x="1434" y="5884"/>
                </a:lnTo>
                <a:lnTo>
                  <a:pt x="1456" y="5863"/>
                </a:lnTo>
                <a:lnTo>
                  <a:pt x="1456" y="5863"/>
                </a:lnTo>
                <a:lnTo>
                  <a:pt x="1498" y="5841"/>
                </a:lnTo>
                <a:lnTo>
                  <a:pt x="1498" y="5799"/>
                </a:lnTo>
                <a:lnTo>
                  <a:pt x="1520" y="5734"/>
                </a:lnTo>
                <a:lnTo>
                  <a:pt x="1563" y="5649"/>
                </a:lnTo>
                <a:lnTo>
                  <a:pt x="1605" y="5628"/>
                </a:lnTo>
                <a:lnTo>
                  <a:pt x="1670" y="5628"/>
                </a:lnTo>
                <a:lnTo>
                  <a:pt x="1670" y="5628"/>
                </a:lnTo>
                <a:lnTo>
                  <a:pt x="1691" y="5649"/>
                </a:lnTo>
                <a:lnTo>
                  <a:pt x="1734" y="5692"/>
                </a:lnTo>
                <a:lnTo>
                  <a:pt x="1755" y="5713"/>
                </a:lnTo>
                <a:lnTo>
                  <a:pt x="1777" y="5734"/>
                </a:lnTo>
                <a:lnTo>
                  <a:pt x="1777" y="5734"/>
                </a:lnTo>
                <a:lnTo>
                  <a:pt x="1841" y="5734"/>
                </a:lnTo>
                <a:lnTo>
                  <a:pt x="1841" y="5756"/>
                </a:lnTo>
                <a:lnTo>
                  <a:pt x="1905" y="5670"/>
                </a:lnTo>
                <a:lnTo>
                  <a:pt x="1905" y="5670"/>
                </a:lnTo>
                <a:lnTo>
                  <a:pt x="1926" y="5628"/>
                </a:lnTo>
                <a:lnTo>
                  <a:pt x="1905" y="5585"/>
                </a:lnTo>
                <a:lnTo>
                  <a:pt x="1905" y="5542"/>
                </a:lnTo>
                <a:lnTo>
                  <a:pt x="1905" y="5499"/>
                </a:lnTo>
                <a:lnTo>
                  <a:pt x="1905" y="5499"/>
                </a:lnTo>
                <a:lnTo>
                  <a:pt x="1948" y="5478"/>
                </a:lnTo>
                <a:lnTo>
                  <a:pt x="1991" y="5456"/>
                </a:lnTo>
                <a:lnTo>
                  <a:pt x="2055" y="5414"/>
                </a:lnTo>
                <a:lnTo>
                  <a:pt x="2055" y="5414"/>
                </a:lnTo>
                <a:lnTo>
                  <a:pt x="2440" y="5178"/>
                </a:lnTo>
                <a:lnTo>
                  <a:pt x="2440" y="5178"/>
                </a:lnTo>
                <a:lnTo>
                  <a:pt x="2504" y="5135"/>
                </a:lnTo>
                <a:lnTo>
                  <a:pt x="2568" y="5093"/>
                </a:lnTo>
                <a:lnTo>
                  <a:pt x="2568" y="5093"/>
                </a:lnTo>
                <a:lnTo>
                  <a:pt x="2611" y="5028"/>
                </a:lnTo>
                <a:lnTo>
                  <a:pt x="2632" y="4964"/>
                </a:lnTo>
                <a:lnTo>
                  <a:pt x="2632" y="4964"/>
                </a:lnTo>
                <a:lnTo>
                  <a:pt x="2718" y="4921"/>
                </a:lnTo>
                <a:lnTo>
                  <a:pt x="2825" y="4879"/>
                </a:lnTo>
                <a:lnTo>
                  <a:pt x="2996" y="4793"/>
                </a:lnTo>
                <a:lnTo>
                  <a:pt x="2996" y="4793"/>
                </a:lnTo>
                <a:lnTo>
                  <a:pt x="3210" y="4665"/>
                </a:lnTo>
                <a:lnTo>
                  <a:pt x="3403" y="4515"/>
                </a:lnTo>
                <a:lnTo>
                  <a:pt x="3403" y="4515"/>
                </a:lnTo>
                <a:lnTo>
                  <a:pt x="4173" y="4001"/>
                </a:lnTo>
                <a:lnTo>
                  <a:pt x="4537" y="3723"/>
                </a:lnTo>
                <a:lnTo>
                  <a:pt x="4708" y="3552"/>
                </a:lnTo>
                <a:lnTo>
                  <a:pt x="4858" y="3402"/>
                </a:lnTo>
                <a:lnTo>
                  <a:pt x="4858" y="3402"/>
                </a:lnTo>
                <a:lnTo>
                  <a:pt x="5029" y="3167"/>
                </a:lnTo>
                <a:lnTo>
                  <a:pt x="5114" y="3060"/>
                </a:lnTo>
                <a:lnTo>
                  <a:pt x="5221" y="2953"/>
                </a:lnTo>
                <a:lnTo>
                  <a:pt x="5221" y="2953"/>
                </a:lnTo>
                <a:lnTo>
                  <a:pt x="5328" y="2867"/>
                </a:lnTo>
                <a:lnTo>
                  <a:pt x="5350" y="2867"/>
                </a:lnTo>
                <a:lnTo>
                  <a:pt x="5350" y="2867"/>
                </a:lnTo>
                <a:lnTo>
                  <a:pt x="5392" y="2910"/>
                </a:lnTo>
                <a:lnTo>
                  <a:pt x="5414" y="2932"/>
                </a:lnTo>
                <a:lnTo>
                  <a:pt x="5478" y="2953"/>
                </a:lnTo>
                <a:lnTo>
                  <a:pt x="5478" y="2953"/>
                </a:lnTo>
                <a:lnTo>
                  <a:pt x="5542" y="2932"/>
                </a:lnTo>
                <a:lnTo>
                  <a:pt x="5585" y="2910"/>
                </a:lnTo>
                <a:lnTo>
                  <a:pt x="5585" y="2867"/>
                </a:lnTo>
                <a:lnTo>
                  <a:pt x="5585" y="2803"/>
                </a:lnTo>
                <a:lnTo>
                  <a:pt x="5564" y="2675"/>
                </a:lnTo>
                <a:lnTo>
                  <a:pt x="5564" y="2611"/>
                </a:lnTo>
                <a:lnTo>
                  <a:pt x="5606" y="2568"/>
                </a:lnTo>
                <a:lnTo>
                  <a:pt x="5606" y="2568"/>
                </a:lnTo>
                <a:lnTo>
                  <a:pt x="5713" y="2803"/>
                </a:lnTo>
                <a:lnTo>
                  <a:pt x="5756" y="2846"/>
                </a:lnTo>
                <a:lnTo>
                  <a:pt x="5778" y="2846"/>
                </a:lnTo>
                <a:lnTo>
                  <a:pt x="5799" y="2803"/>
                </a:lnTo>
                <a:lnTo>
                  <a:pt x="5799" y="2718"/>
                </a:lnTo>
                <a:lnTo>
                  <a:pt x="5799" y="2718"/>
                </a:lnTo>
                <a:lnTo>
                  <a:pt x="5863" y="2760"/>
                </a:lnTo>
                <a:lnTo>
                  <a:pt x="5885" y="2760"/>
                </a:lnTo>
                <a:lnTo>
                  <a:pt x="5927" y="2718"/>
                </a:lnTo>
                <a:lnTo>
                  <a:pt x="5927" y="2675"/>
                </a:lnTo>
                <a:lnTo>
                  <a:pt x="5949" y="2547"/>
                </a:lnTo>
                <a:lnTo>
                  <a:pt x="5949" y="2461"/>
                </a:lnTo>
                <a:lnTo>
                  <a:pt x="5949" y="2461"/>
                </a:lnTo>
                <a:lnTo>
                  <a:pt x="5992" y="2482"/>
                </a:lnTo>
                <a:lnTo>
                  <a:pt x="6013" y="2525"/>
                </a:lnTo>
                <a:lnTo>
                  <a:pt x="6077" y="2611"/>
                </a:lnTo>
                <a:lnTo>
                  <a:pt x="6099" y="2632"/>
                </a:lnTo>
                <a:lnTo>
                  <a:pt x="6120" y="2632"/>
                </a:lnTo>
                <a:lnTo>
                  <a:pt x="6163" y="2632"/>
                </a:lnTo>
                <a:lnTo>
                  <a:pt x="6206" y="2568"/>
                </a:lnTo>
                <a:lnTo>
                  <a:pt x="6206" y="2568"/>
                </a:lnTo>
                <a:lnTo>
                  <a:pt x="6227" y="2504"/>
                </a:lnTo>
                <a:lnTo>
                  <a:pt x="6227" y="2440"/>
                </a:lnTo>
                <a:lnTo>
                  <a:pt x="6184" y="2268"/>
                </a:lnTo>
                <a:lnTo>
                  <a:pt x="6099" y="2119"/>
                </a:lnTo>
                <a:lnTo>
                  <a:pt x="6077" y="2054"/>
                </a:lnTo>
                <a:lnTo>
                  <a:pt x="6077" y="1990"/>
                </a:lnTo>
                <a:lnTo>
                  <a:pt x="6077" y="1990"/>
                </a:lnTo>
                <a:lnTo>
                  <a:pt x="6184" y="1819"/>
                </a:lnTo>
                <a:lnTo>
                  <a:pt x="6227" y="1733"/>
                </a:lnTo>
                <a:lnTo>
                  <a:pt x="6270" y="1648"/>
                </a:lnTo>
                <a:lnTo>
                  <a:pt x="6270" y="1648"/>
                </a:lnTo>
                <a:lnTo>
                  <a:pt x="6270" y="1648"/>
                </a:lnTo>
                <a:lnTo>
                  <a:pt x="6270" y="1691"/>
                </a:lnTo>
                <a:lnTo>
                  <a:pt x="6270" y="1776"/>
                </a:lnTo>
                <a:lnTo>
                  <a:pt x="6248" y="1969"/>
                </a:lnTo>
                <a:lnTo>
                  <a:pt x="6248" y="1969"/>
                </a:lnTo>
                <a:lnTo>
                  <a:pt x="6291" y="2161"/>
                </a:lnTo>
                <a:lnTo>
                  <a:pt x="6334" y="2247"/>
                </a:lnTo>
                <a:lnTo>
                  <a:pt x="6377" y="2333"/>
                </a:lnTo>
                <a:lnTo>
                  <a:pt x="6377" y="2333"/>
                </a:lnTo>
                <a:lnTo>
                  <a:pt x="6441" y="2418"/>
                </a:lnTo>
                <a:lnTo>
                  <a:pt x="6505" y="2461"/>
                </a:lnTo>
                <a:lnTo>
                  <a:pt x="6526" y="2461"/>
                </a:lnTo>
                <a:lnTo>
                  <a:pt x="6548" y="2440"/>
                </a:lnTo>
                <a:lnTo>
                  <a:pt x="6569" y="2397"/>
                </a:lnTo>
                <a:lnTo>
                  <a:pt x="6569" y="2354"/>
                </a:lnTo>
                <a:lnTo>
                  <a:pt x="6569" y="2354"/>
                </a:lnTo>
                <a:lnTo>
                  <a:pt x="6548" y="2247"/>
                </a:lnTo>
                <a:lnTo>
                  <a:pt x="6505" y="2161"/>
                </a:lnTo>
                <a:lnTo>
                  <a:pt x="6441" y="2054"/>
                </a:lnTo>
                <a:lnTo>
                  <a:pt x="6441" y="1947"/>
                </a:lnTo>
                <a:lnTo>
                  <a:pt x="6441" y="1947"/>
                </a:lnTo>
                <a:lnTo>
                  <a:pt x="6548" y="2140"/>
                </a:lnTo>
                <a:lnTo>
                  <a:pt x="6698" y="2290"/>
                </a:lnTo>
                <a:lnTo>
                  <a:pt x="6826" y="2461"/>
                </a:lnTo>
                <a:lnTo>
                  <a:pt x="6869" y="2568"/>
                </a:lnTo>
                <a:lnTo>
                  <a:pt x="6912" y="2675"/>
                </a:lnTo>
                <a:lnTo>
                  <a:pt x="6912" y="2675"/>
                </a:lnTo>
                <a:lnTo>
                  <a:pt x="6783" y="2675"/>
                </a:lnTo>
                <a:lnTo>
                  <a:pt x="6633" y="2718"/>
                </a:lnTo>
                <a:lnTo>
                  <a:pt x="6505" y="2782"/>
                </a:lnTo>
                <a:lnTo>
                  <a:pt x="6355" y="2867"/>
                </a:lnTo>
                <a:lnTo>
                  <a:pt x="6077" y="3039"/>
                </a:lnTo>
                <a:lnTo>
                  <a:pt x="5863" y="3210"/>
                </a:lnTo>
                <a:lnTo>
                  <a:pt x="5863" y="3210"/>
                </a:lnTo>
                <a:close/>
                <a:moveTo>
                  <a:pt x="8003" y="3295"/>
                </a:moveTo>
                <a:lnTo>
                  <a:pt x="8003" y="3295"/>
                </a:lnTo>
                <a:lnTo>
                  <a:pt x="7853" y="3210"/>
                </a:lnTo>
                <a:lnTo>
                  <a:pt x="7703" y="3103"/>
                </a:lnTo>
                <a:lnTo>
                  <a:pt x="7575" y="2974"/>
                </a:lnTo>
                <a:lnTo>
                  <a:pt x="7468" y="2825"/>
                </a:lnTo>
                <a:lnTo>
                  <a:pt x="7254" y="2525"/>
                </a:lnTo>
                <a:lnTo>
                  <a:pt x="7061" y="2226"/>
                </a:lnTo>
                <a:lnTo>
                  <a:pt x="7061" y="2226"/>
                </a:lnTo>
                <a:lnTo>
                  <a:pt x="6933" y="1990"/>
                </a:lnTo>
                <a:lnTo>
                  <a:pt x="6805" y="1776"/>
                </a:lnTo>
                <a:lnTo>
                  <a:pt x="6591" y="1327"/>
                </a:lnTo>
                <a:lnTo>
                  <a:pt x="6591" y="1327"/>
                </a:lnTo>
                <a:lnTo>
                  <a:pt x="6462" y="1092"/>
                </a:lnTo>
                <a:lnTo>
                  <a:pt x="6398" y="963"/>
                </a:lnTo>
                <a:lnTo>
                  <a:pt x="6355" y="835"/>
                </a:lnTo>
                <a:lnTo>
                  <a:pt x="6355" y="835"/>
                </a:lnTo>
                <a:lnTo>
                  <a:pt x="6312" y="728"/>
                </a:lnTo>
                <a:lnTo>
                  <a:pt x="6334" y="621"/>
                </a:lnTo>
                <a:lnTo>
                  <a:pt x="6334" y="621"/>
                </a:lnTo>
                <a:lnTo>
                  <a:pt x="6355" y="578"/>
                </a:lnTo>
                <a:lnTo>
                  <a:pt x="6377" y="535"/>
                </a:lnTo>
                <a:lnTo>
                  <a:pt x="6398" y="493"/>
                </a:lnTo>
                <a:lnTo>
                  <a:pt x="6398" y="428"/>
                </a:lnTo>
                <a:lnTo>
                  <a:pt x="6398" y="428"/>
                </a:lnTo>
                <a:lnTo>
                  <a:pt x="6612" y="450"/>
                </a:lnTo>
                <a:lnTo>
                  <a:pt x="6826" y="493"/>
                </a:lnTo>
                <a:lnTo>
                  <a:pt x="7040" y="535"/>
                </a:lnTo>
                <a:lnTo>
                  <a:pt x="7147" y="578"/>
                </a:lnTo>
                <a:lnTo>
                  <a:pt x="7233" y="621"/>
                </a:lnTo>
                <a:lnTo>
                  <a:pt x="7233" y="621"/>
                </a:lnTo>
                <a:lnTo>
                  <a:pt x="7575" y="878"/>
                </a:lnTo>
                <a:lnTo>
                  <a:pt x="7874" y="1177"/>
                </a:lnTo>
                <a:lnTo>
                  <a:pt x="7874" y="1177"/>
                </a:lnTo>
                <a:lnTo>
                  <a:pt x="8003" y="1327"/>
                </a:lnTo>
                <a:lnTo>
                  <a:pt x="8131" y="1498"/>
                </a:lnTo>
                <a:lnTo>
                  <a:pt x="8238" y="1669"/>
                </a:lnTo>
                <a:lnTo>
                  <a:pt x="8324" y="1862"/>
                </a:lnTo>
                <a:lnTo>
                  <a:pt x="8495" y="2247"/>
                </a:lnTo>
                <a:lnTo>
                  <a:pt x="8623" y="2632"/>
                </a:lnTo>
                <a:lnTo>
                  <a:pt x="8623" y="2632"/>
                </a:lnTo>
                <a:lnTo>
                  <a:pt x="8623" y="2803"/>
                </a:lnTo>
                <a:lnTo>
                  <a:pt x="8602" y="2953"/>
                </a:lnTo>
                <a:lnTo>
                  <a:pt x="8580" y="3103"/>
                </a:lnTo>
                <a:lnTo>
                  <a:pt x="8516" y="3210"/>
                </a:lnTo>
                <a:lnTo>
                  <a:pt x="8431" y="3317"/>
                </a:lnTo>
                <a:lnTo>
                  <a:pt x="8388" y="3338"/>
                </a:lnTo>
                <a:lnTo>
                  <a:pt x="8324" y="3360"/>
                </a:lnTo>
                <a:lnTo>
                  <a:pt x="8260" y="3360"/>
                </a:lnTo>
                <a:lnTo>
                  <a:pt x="8174" y="3360"/>
                </a:lnTo>
                <a:lnTo>
                  <a:pt x="8003" y="3295"/>
                </a:lnTo>
                <a:lnTo>
                  <a:pt x="8003" y="3295"/>
                </a:lnTo>
                <a:close/>
                <a:moveTo>
                  <a:pt x="8131" y="2097"/>
                </a:moveTo>
                <a:lnTo>
                  <a:pt x="8131" y="2097"/>
                </a:lnTo>
                <a:lnTo>
                  <a:pt x="8046" y="2033"/>
                </a:lnTo>
                <a:lnTo>
                  <a:pt x="8024" y="2033"/>
                </a:lnTo>
                <a:lnTo>
                  <a:pt x="8003" y="2054"/>
                </a:lnTo>
                <a:lnTo>
                  <a:pt x="7981" y="2097"/>
                </a:lnTo>
                <a:lnTo>
                  <a:pt x="7960" y="2183"/>
                </a:lnTo>
                <a:lnTo>
                  <a:pt x="7960" y="2375"/>
                </a:lnTo>
                <a:lnTo>
                  <a:pt x="7981" y="2525"/>
                </a:lnTo>
                <a:lnTo>
                  <a:pt x="7981" y="2525"/>
                </a:lnTo>
                <a:lnTo>
                  <a:pt x="7746" y="2247"/>
                </a:lnTo>
                <a:lnTo>
                  <a:pt x="7532" y="1947"/>
                </a:lnTo>
                <a:lnTo>
                  <a:pt x="7446" y="1798"/>
                </a:lnTo>
                <a:lnTo>
                  <a:pt x="7361" y="1648"/>
                </a:lnTo>
                <a:lnTo>
                  <a:pt x="7297" y="1477"/>
                </a:lnTo>
                <a:lnTo>
                  <a:pt x="7254" y="1284"/>
                </a:lnTo>
                <a:lnTo>
                  <a:pt x="7254" y="1284"/>
                </a:lnTo>
                <a:lnTo>
                  <a:pt x="7297" y="1327"/>
                </a:lnTo>
                <a:lnTo>
                  <a:pt x="7361" y="1370"/>
                </a:lnTo>
                <a:lnTo>
                  <a:pt x="7404" y="1413"/>
                </a:lnTo>
                <a:lnTo>
                  <a:pt x="7489" y="1413"/>
                </a:lnTo>
                <a:lnTo>
                  <a:pt x="7489" y="1413"/>
                </a:lnTo>
                <a:lnTo>
                  <a:pt x="7511" y="1348"/>
                </a:lnTo>
                <a:lnTo>
                  <a:pt x="7511" y="1306"/>
                </a:lnTo>
                <a:lnTo>
                  <a:pt x="7489" y="1241"/>
                </a:lnTo>
                <a:lnTo>
                  <a:pt x="7468" y="1199"/>
                </a:lnTo>
                <a:lnTo>
                  <a:pt x="7382" y="1092"/>
                </a:lnTo>
                <a:lnTo>
                  <a:pt x="7297" y="1006"/>
                </a:lnTo>
                <a:lnTo>
                  <a:pt x="7297" y="1006"/>
                </a:lnTo>
                <a:lnTo>
                  <a:pt x="7168" y="878"/>
                </a:lnTo>
                <a:lnTo>
                  <a:pt x="7083" y="813"/>
                </a:lnTo>
                <a:lnTo>
                  <a:pt x="7040" y="792"/>
                </a:lnTo>
                <a:lnTo>
                  <a:pt x="6997" y="813"/>
                </a:lnTo>
                <a:lnTo>
                  <a:pt x="6997" y="813"/>
                </a:lnTo>
                <a:lnTo>
                  <a:pt x="6933" y="835"/>
                </a:lnTo>
                <a:lnTo>
                  <a:pt x="6912" y="899"/>
                </a:lnTo>
                <a:lnTo>
                  <a:pt x="6890" y="985"/>
                </a:lnTo>
                <a:lnTo>
                  <a:pt x="6890" y="1070"/>
                </a:lnTo>
                <a:lnTo>
                  <a:pt x="6933" y="1284"/>
                </a:lnTo>
                <a:lnTo>
                  <a:pt x="7019" y="1520"/>
                </a:lnTo>
                <a:lnTo>
                  <a:pt x="7126" y="1755"/>
                </a:lnTo>
                <a:lnTo>
                  <a:pt x="7233" y="1969"/>
                </a:lnTo>
                <a:lnTo>
                  <a:pt x="7382" y="2247"/>
                </a:lnTo>
                <a:lnTo>
                  <a:pt x="7382" y="2247"/>
                </a:lnTo>
                <a:lnTo>
                  <a:pt x="7618" y="2568"/>
                </a:lnTo>
                <a:lnTo>
                  <a:pt x="7746" y="2739"/>
                </a:lnTo>
                <a:lnTo>
                  <a:pt x="7874" y="2867"/>
                </a:lnTo>
                <a:lnTo>
                  <a:pt x="7874" y="2867"/>
                </a:lnTo>
                <a:lnTo>
                  <a:pt x="7960" y="2910"/>
                </a:lnTo>
                <a:lnTo>
                  <a:pt x="8024" y="2932"/>
                </a:lnTo>
                <a:lnTo>
                  <a:pt x="8088" y="2932"/>
                </a:lnTo>
                <a:lnTo>
                  <a:pt x="8131" y="2889"/>
                </a:lnTo>
                <a:lnTo>
                  <a:pt x="8174" y="2846"/>
                </a:lnTo>
                <a:lnTo>
                  <a:pt x="8217" y="2782"/>
                </a:lnTo>
                <a:lnTo>
                  <a:pt x="8238" y="2632"/>
                </a:lnTo>
                <a:lnTo>
                  <a:pt x="8238" y="2632"/>
                </a:lnTo>
                <a:lnTo>
                  <a:pt x="8260" y="2504"/>
                </a:lnTo>
                <a:lnTo>
                  <a:pt x="8238" y="2354"/>
                </a:lnTo>
                <a:lnTo>
                  <a:pt x="8195" y="2183"/>
                </a:lnTo>
                <a:lnTo>
                  <a:pt x="8174" y="2140"/>
                </a:lnTo>
                <a:lnTo>
                  <a:pt x="8131" y="2097"/>
                </a:lnTo>
                <a:lnTo>
                  <a:pt x="8131" y="2097"/>
                </a:lnTo>
                <a:close/>
                <a:moveTo>
                  <a:pt x="921" y="6141"/>
                </a:moveTo>
                <a:lnTo>
                  <a:pt x="921" y="6141"/>
                </a:lnTo>
                <a:lnTo>
                  <a:pt x="878" y="6034"/>
                </a:lnTo>
                <a:lnTo>
                  <a:pt x="835" y="5948"/>
                </a:lnTo>
                <a:lnTo>
                  <a:pt x="814" y="5906"/>
                </a:lnTo>
                <a:lnTo>
                  <a:pt x="771" y="5906"/>
                </a:lnTo>
                <a:lnTo>
                  <a:pt x="728" y="5927"/>
                </a:lnTo>
                <a:lnTo>
                  <a:pt x="685" y="5970"/>
                </a:lnTo>
                <a:lnTo>
                  <a:pt x="685" y="5970"/>
                </a:lnTo>
                <a:lnTo>
                  <a:pt x="664" y="6034"/>
                </a:lnTo>
                <a:lnTo>
                  <a:pt x="643" y="6120"/>
                </a:lnTo>
                <a:lnTo>
                  <a:pt x="664" y="6184"/>
                </a:lnTo>
                <a:lnTo>
                  <a:pt x="685" y="6248"/>
                </a:lnTo>
                <a:lnTo>
                  <a:pt x="771" y="6398"/>
                </a:lnTo>
                <a:lnTo>
                  <a:pt x="878" y="6505"/>
                </a:lnTo>
                <a:lnTo>
                  <a:pt x="1028" y="6590"/>
                </a:lnTo>
                <a:lnTo>
                  <a:pt x="1156" y="6655"/>
                </a:lnTo>
                <a:lnTo>
                  <a:pt x="1199" y="6655"/>
                </a:lnTo>
                <a:lnTo>
                  <a:pt x="1242" y="6633"/>
                </a:lnTo>
                <a:lnTo>
                  <a:pt x="1284" y="6612"/>
                </a:lnTo>
                <a:lnTo>
                  <a:pt x="1306" y="6548"/>
                </a:lnTo>
                <a:lnTo>
                  <a:pt x="1306" y="6548"/>
                </a:lnTo>
                <a:lnTo>
                  <a:pt x="1284" y="6505"/>
                </a:lnTo>
                <a:lnTo>
                  <a:pt x="1242" y="6441"/>
                </a:lnTo>
                <a:lnTo>
                  <a:pt x="1135" y="6355"/>
                </a:lnTo>
                <a:lnTo>
                  <a:pt x="1006" y="6248"/>
                </a:lnTo>
                <a:lnTo>
                  <a:pt x="964" y="6205"/>
                </a:lnTo>
                <a:lnTo>
                  <a:pt x="921" y="6141"/>
                </a:lnTo>
                <a:lnTo>
                  <a:pt x="921" y="614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7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Multidisciplinary studies</a:t>
            </a:r>
            <a:endParaRPr sz="4700"/>
          </a:p>
        </p:txBody>
      </p:sp>
      <p:sp>
        <p:nvSpPr>
          <p:cNvPr id="803" name="Google Shape;803;p27"/>
          <p:cNvSpPr txBox="1">
            <a:spLocks noGrp="1"/>
          </p:cNvSpPr>
          <p:nvPr>
            <p:ph type="body" idx="2"/>
          </p:nvPr>
        </p:nvSpPr>
        <p:spPr>
          <a:xfrm>
            <a:off x="876956" y="786247"/>
            <a:ext cx="7661926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" sz="2400" dirty="0">
                <a:solidFill>
                  <a:schemeClr val="accent4"/>
                </a:solidFill>
              </a:rPr>
              <a:t>A Multidisciplinary Studies endorsement includes</a:t>
            </a:r>
            <a:endParaRPr sz="2400" dirty="0">
              <a:solidFill>
                <a:schemeClr val="accent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" sz="2400" dirty="0">
                <a:solidFill>
                  <a:schemeClr val="accent4"/>
                </a:solidFill>
              </a:rPr>
              <a:t>4 courses from each content area (4x4):</a:t>
            </a:r>
            <a:endParaRPr sz="2400" dirty="0">
              <a:solidFill>
                <a:schemeClr val="accent4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■"/>
            </a:pPr>
            <a:r>
              <a:rPr lang="en" sz="2400" dirty="0">
                <a:solidFill>
                  <a:schemeClr val="accent4"/>
                </a:solidFill>
              </a:rPr>
              <a:t>English, Math, Science, Social Studies</a:t>
            </a:r>
            <a:endParaRPr sz="2400" dirty="0">
              <a:solidFill>
                <a:schemeClr val="accent4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4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" sz="2400" dirty="0">
                <a:solidFill>
                  <a:schemeClr val="accent4"/>
                </a:solidFill>
              </a:rPr>
              <a:t>Earn credits in a variety of advanced courses from multiple content areas.</a:t>
            </a:r>
            <a:endParaRPr sz="2400" dirty="0">
              <a:solidFill>
                <a:schemeClr val="accent4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804" name="Google Shape;80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05" name="Google Shape;805;p27"/>
          <p:cNvSpPr/>
          <p:nvPr/>
        </p:nvSpPr>
        <p:spPr>
          <a:xfrm>
            <a:off x="5892882" y="3114454"/>
            <a:ext cx="1158753" cy="142433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8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What classes can my student take at watkins that will count as a high school credit??</a:t>
            </a:r>
            <a:endParaRPr sz="4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9"/>
          <p:cNvSpPr/>
          <p:nvPr/>
        </p:nvSpPr>
        <p:spPr>
          <a:xfrm>
            <a:off x="381750" y="4308792"/>
            <a:ext cx="8405100" cy="5502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9"/>
          <p:cNvSpPr txBox="1">
            <a:spLocks noGrp="1"/>
          </p:cNvSpPr>
          <p:nvPr>
            <p:ph type="title"/>
          </p:nvPr>
        </p:nvSpPr>
        <p:spPr>
          <a:xfrm>
            <a:off x="994900" y="870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7th Grade HS Credit courses</a:t>
            </a:r>
            <a:endParaRPr sz="4300"/>
          </a:p>
        </p:txBody>
      </p:sp>
      <p:sp>
        <p:nvSpPr>
          <p:cNvPr id="817" name="Google Shape;817;p29"/>
          <p:cNvSpPr txBox="1">
            <a:spLocks noGrp="1"/>
          </p:cNvSpPr>
          <p:nvPr>
            <p:ph type="body" idx="2"/>
          </p:nvPr>
        </p:nvSpPr>
        <p:spPr>
          <a:xfrm>
            <a:off x="933899" y="823774"/>
            <a:ext cx="7591535" cy="29548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Principles of Applied Engineering (1 credit)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Principles of Human Services (1 credit)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Spanish I (1 credit)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Spanish I for Native Speakers (1 credit)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French (1 Credit)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Touch System Data Entry (Keyboarding) (½ credit)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n" sz="2300" dirty="0">
                <a:solidFill>
                  <a:schemeClr val="accent2"/>
                </a:solidFill>
              </a:rPr>
              <a:t>Professional Communications (½ credit)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818" name="Google Shape;818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19" name="Google Shape;819;p29"/>
          <p:cNvSpPr txBox="1"/>
          <p:nvPr/>
        </p:nvSpPr>
        <p:spPr>
          <a:xfrm>
            <a:off x="381750" y="4344520"/>
            <a:ext cx="8700256" cy="41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6th to 7th Grade Registration is </a:t>
            </a:r>
            <a:r>
              <a:rPr lang="en" sz="1900" b="1" u="sng" dirty="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DUE FEB</a:t>
            </a:r>
            <a:r>
              <a:rPr lang="en-US" sz="1900" b="1" u="sng" dirty="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RUARY 15</a:t>
            </a:r>
            <a:r>
              <a:rPr lang="en-US" sz="1900" b="1" u="sng" baseline="30000" dirty="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th</a:t>
            </a:r>
            <a:r>
              <a:rPr lang="en-US" sz="1900" b="1" u="sng" dirty="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900" b="1" u="sng" dirty="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0"/>
          <p:cNvSpPr/>
          <p:nvPr/>
        </p:nvSpPr>
        <p:spPr>
          <a:xfrm>
            <a:off x="408525" y="4546100"/>
            <a:ext cx="8338200" cy="4233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 txBox="1">
            <a:spLocks noGrp="1"/>
          </p:cNvSpPr>
          <p:nvPr>
            <p:ph type="title"/>
          </p:nvPr>
        </p:nvSpPr>
        <p:spPr>
          <a:xfrm>
            <a:off x="994900" y="870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8th Grade HS Credit courses</a:t>
            </a:r>
            <a:endParaRPr sz="4300"/>
          </a:p>
        </p:txBody>
      </p:sp>
      <p:sp>
        <p:nvSpPr>
          <p:cNvPr id="826" name="Google Shape;826;p30"/>
          <p:cNvSpPr txBox="1">
            <a:spLocks noGrp="1"/>
          </p:cNvSpPr>
          <p:nvPr>
            <p:ph type="body" idx="2"/>
          </p:nvPr>
        </p:nvSpPr>
        <p:spPr>
          <a:xfrm>
            <a:off x="736700" y="593038"/>
            <a:ext cx="7473600" cy="39530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Principles of Manufacturing (1 credit)</a:t>
            </a:r>
            <a:endParaRPr sz="16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Principles of Applied Engineering (1 credit)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Principles of Architecture (1 credit)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Principles of Human Services (1 credit)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Principles of Hospitality &amp; Tourism (1 credit)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Principles of Information Technology (1 credit)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Principles of Business, Marketing &amp; Finance (1 credit)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Business Information Management 1 (1 credit)</a:t>
            </a:r>
            <a:endParaRPr sz="16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Spanish I or II OR Spanish I NS (1 credit)</a:t>
            </a:r>
            <a:endParaRPr sz="16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Spanish II/III for Native Speakers (2 credits)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French I or French II (1 credit)</a:t>
            </a:r>
          </a:p>
          <a:p>
            <a:pPr indent="-349250">
              <a:spcBef>
                <a:spcPts val="0"/>
              </a:spcBef>
              <a:buClr>
                <a:schemeClr val="accent3"/>
              </a:buClr>
              <a:buSzPts val="1900"/>
              <a:buFont typeface="Quicksand"/>
              <a:buChar char="●"/>
            </a:pPr>
            <a:r>
              <a:rPr lang="en-US" sz="1600" dirty="0">
                <a:solidFill>
                  <a:schemeClr val="accent3"/>
                </a:solidFill>
              </a:rPr>
              <a:t>Art 1 (1 credit)</a:t>
            </a:r>
            <a:endParaRPr sz="16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Touch System Data Entry (Keyboarding) (½ credit)</a:t>
            </a:r>
            <a:endParaRPr sz="1600" dirty="0">
              <a:solidFill>
                <a:schemeClr val="accent3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n" sz="1600" dirty="0">
                <a:solidFill>
                  <a:schemeClr val="accent3"/>
                </a:solidFill>
              </a:rPr>
              <a:t>Professional Communications (½ credit)</a:t>
            </a:r>
            <a:endParaRPr sz="1600" dirty="0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827" name="Google Shape;827;p3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28" name="Google Shape;828;p30"/>
          <p:cNvSpPr txBox="1"/>
          <p:nvPr/>
        </p:nvSpPr>
        <p:spPr>
          <a:xfrm>
            <a:off x="302525" y="4488700"/>
            <a:ext cx="8538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7th to 8th Grade Registration is </a:t>
            </a:r>
            <a:r>
              <a:rPr lang="en-US" sz="19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Due on February 15</a:t>
            </a:r>
            <a:r>
              <a:rPr lang="en-US" sz="1900" b="1" baseline="30000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th</a:t>
            </a:r>
            <a:endParaRPr sz="1900" b="1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1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Beginning to understand paying for college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834" name="Google Shape;834;p31"/>
          <p:cNvSpPr txBox="1">
            <a:spLocks noGrp="1"/>
          </p:cNvSpPr>
          <p:nvPr>
            <p:ph type="subTitle" idx="4294967295"/>
          </p:nvPr>
        </p:nvSpPr>
        <p:spPr>
          <a:xfrm>
            <a:off x="685800" y="3121328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College &amp; Career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Cypress Fairbanks ISD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5" name="Google Shape;835;p3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2"/>
          <p:cNvSpPr txBox="1">
            <a:spLocks noGrp="1"/>
          </p:cNvSpPr>
          <p:nvPr>
            <p:ph type="title"/>
          </p:nvPr>
        </p:nvSpPr>
        <p:spPr>
          <a:xfrm>
            <a:off x="1028375" y="52240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go to college or career training?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The more you </a:t>
            </a:r>
            <a:r>
              <a:rPr lang="en" sz="4000" i="1" u="sng" dirty="0"/>
              <a:t>learn</a:t>
            </a:r>
            <a:r>
              <a:rPr lang="en" sz="3500" dirty="0"/>
              <a:t>, The more you </a:t>
            </a:r>
            <a:r>
              <a:rPr lang="en" sz="4000" i="1" u="sng" dirty="0"/>
              <a:t>earn</a:t>
            </a:r>
            <a:r>
              <a:rPr lang="en" sz="3500" dirty="0"/>
              <a:t>...</a:t>
            </a:r>
            <a:endParaRPr sz="3500" dirty="0"/>
          </a:p>
        </p:txBody>
      </p:sp>
      <p:sp>
        <p:nvSpPr>
          <p:cNvPr id="841" name="Google Shape;841;p3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71E1E-9996-4EC2-AD6B-8E5CE8F1BED4}"/>
              </a:ext>
            </a:extLst>
          </p:cNvPr>
          <p:cNvSpPr/>
          <p:nvPr/>
        </p:nvSpPr>
        <p:spPr>
          <a:xfrm>
            <a:off x="6172474" y="4943445"/>
            <a:ext cx="29715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https://www.bls.gov/emp/chart-unemployment-earnings-education.htm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685B0-3CFA-31A7-128D-DFDC8185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01" y="1136276"/>
            <a:ext cx="5619987" cy="35454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3"/>
          <p:cNvSpPr txBox="1">
            <a:spLocks noGrp="1"/>
          </p:cNvSpPr>
          <p:nvPr>
            <p:ph type="title"/>
          </p:nvPr>
        </p:nvSpPr>
        <p:spPr>
          <a:xfrm>
            <a:off x="974775" y="582650"/>
            <a:ext cx="7087200" cy="5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Paying for college</a:t>
            </a:r>
            <a:endParaRPr sz="4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848" name="Google Shape;848;p3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850" name="Google Shape;8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7" y="383722"/>
            <a:ext cx="1768075" cy="15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33"/>
          <p:cNvSpPr txBox="1"/>
          <p:nvPr/>
        </p:nvSpPr>
        <p:spPr>
          <a:xfrm>
            <a:off x="7147725" y="1583765"/>
            <a:ext cx="1828500" cy="197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Quicksand"/>
                <a:ea typeface="Quicksand"/>
                <a:cs typeface="Quicksand"/>
                <a:sym typeface="Quicksand"/>
              </a:rPr>
              <a:t>Have you ever thought about how you will pay for college??</a:t>
            </a:r>
            <a:endParaRPr sz="2000"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D81F7-732A-471A-B516-4F7A72C0904F}"/>
              </a:ext>
            </a:extLst>
          </p:cNvPr>
          <p:cNvSpPr/>
          <p:nvPr/>
        </p:nvSpPr>
        <p:spPr>
          <a:xfrm>
            <a:off x="4235822" y="4966763"/>
            <a:ext cx="50409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https://www.usnews.com/education/best-colleges/paying-for-college/articles/paying-for-college-infographic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0EE84-8F6C-6872-4218-ED7242002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937" y="773569"/>
            <a:ext cx="4904875" cy="36224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4"/>
          <p:cNvSpPr txBox="1">
            <a:spLocks noGrp="1"/>
          </p:cNvSpPr>
          <p:nvPr>
            <p:ph type="title"/>
          </p:nvPr>
        </p:nvSpPr>
        <p:spPr>
          <a:xfrm>
            <a:off x="165150" y="408500"/>
            <a:ext cx="8813700" cy="5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do students pay for in college &amp; Career Programs?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859" name="Google Shape;859;p3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860" name="Google Shape;860;p34"/>
          <p:cNvGraphicFramePr/>
          <p:nvPr>
            <p:extLst>
              <p:ext uri="{D42A27DB-BD31-4B8C-83A1-F6EECF244321}">
                <p14:modId xmlns:p14="http://schemas.microsoft.com/office/powerpoint/2010/main" val="4015431527"/>
              </p:ext>
            </p:extLst>
          </p:nvPr>
        </p:nvGraphicFramePr>
        <p:xfrm>
          <a:off x="96875" y="559408"/>
          <a:ext cx="8950200" cy="4496233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447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Item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Description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Tuition </a:t>
                      </a:r>
                      <a:endParaRPr sz="1200" b="1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The cost of taking courses. Courses’ costs vary by school.</a:t>
                      </a:r>
                      <a:endParaRPr sz="1000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Room and board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Housing/Lodging and food costs vary by school.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70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Books and school supplies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Books can be expensive. School supplies may include: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Book bags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Notebooks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Pens and pencils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Paper and computer paper</a:t>
                      </a:r>
                      <a:endParaRPr sz="100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Desk accessories such as folders, trays, and pen holders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Fees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Fees depend upon you school. Schools can provide a list of fees. Examples include activity fees, lab fees, parking fees, etc.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0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Equipment &amp; Room Materials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This category might include: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A computer and printer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Reading lamps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A microwave, a refrigerator, etc.</a:t>
                      </a:r>
                      <a:endParaRPr sz="1000" dirty="0"/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Sheets, towels, etc.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Travel and miscellaneous expenses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If you commute to school, include transportation costs.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If you live on campus, include travel during school breaks.</a:t>
                      </a:r>
                      <a:endParaRPr sz="1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You may also want to include clothing and mobile phone costs.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400" y="185618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General information</a:t>
            </a:r>
            <a:endParaRPr sz="4300" dirty="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1028400" y="671740"/>
            <a:ext cx="7261712" cy="3927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dirty="0">
                <a:solidFill>
                  <a:schemeClr val="accent4"/>
                </a:solidFill>
              </a:rPr>
              <a:t>Students are expected to complete the Foundation High School Program with endorsement.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dirty="0">
              <a:solidFill>
                <a:schemeClr val="accent4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dirty="0">
                <a:solidFill>
                  <a:schemeClr val="accent4"/>
                </a:solidFill>
              </a:rPr>
              <a:t>Students may also earn Distinguished Level of Achievement by including and successfully completing Algebra II in their selected coursework.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lang="en" dirty="0">
              <a:solidFill>
                <a:schemeClr val="accent4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-US" dirty="0">
                <a:solidFill>
                  <a:schemeClr val="accent4"/>
                </a:solidFill>
              </a:rPr>
              <a:t>Students will be asked to choose a career goal and an endorsement in the 8th grade.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lang="en-US" dirty="0">
              <a:solidFill>
                <a:schemeClr val="accent4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-US" dirty="0">
                <a:solidFill>
                  <a:schemeClr val="accent4"/>
                </a:solidFill>
              </a:rPr>
              <a:t>Students will be allowed to change their endorsement choices in high school if they choose.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01" name="Google Shape;701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67" name="Google Shape;867;p35"/>
          <p:cNvSpPr txBox="1">
            <a:spLocks noGrp="1"/>
          </p:cNvSpPr>
          <p:nvPr>
            <p:ph type="title"/>
          </p:nvPr>
        </p:nvSpPr>
        <p:spPr>
          <a:xfrm>
            <a:off x="750100" y="3905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Breakdown of how most families pay for college</a:t>
            </a:r>
            <a:endParaRPr sz="4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E5CD9-29BC-4C5D-B4EB-BA0E968C5CBD}"/>
              </a:ext>
            </a:extLst>
          </p:cNvPr>
          <p:cNvSpPr/>
          <p:nvPr/>
        </p:nvSpPr>
        <p:spPr>
          <a:xfrm>
            <a:off x="5264727" y="4928056"/>
            <a:ext cx="38792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https://www.salliemae.com/about/leading-research/how-america-pays-for-college/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9AB4D-934E-C64B-E128-C9122BFA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4" y="778524"/>
            <a:ext cx="8434951" cy="35864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6"/>
          <p:cNvSpPr txBox="1">
            <a:spLocks noGrp="1"/>
          </p:cNvSpPr>
          <p:nvPr>
            <p:ph type="title" idx="4294967295"/>
          </p:nvPr>
        </p:nvSpPr>
        <p:spPr>
          <a:xfrm>
            <a:off x="609450" y="3447100"/>
            <a:ext cx="8405100" cy="13815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0">
                <a:solidFill>
                  <a:schemeClr val="lt1"/>
                </a:solidFill>
              </a:rPr>
              <a:t>What is </a:t>
            </a:r>
            <a:r>
              <a:rPr lang="en" sz="4700" u="sng">
                <a:solidFill>
                  <a:schemeClr val="lt1"/>
                </a:solidFill>
              </a:rPr>
              <a:t>financial aid??</a:t>
            </a:r>
            <a:r>
              <a:rPr lang="en" sz="4700" b="0">
                <a:solidFill>
                  <a:schemeClr val="lt1"/>
                </a:solidFill>
              </a:rPr>
              <a:t> Money to help students pay for college &amp; career training</a:t>
            </a:r>
            <a:endParaRPr sz="4700" b="0">
              <a:solidFill>
                <a:schemeClr val="lt1"/>
              </a:solidFill>
            </a:endParaRPr>
          </a:p>
        </p:txBody>
      </p:sp>
      <p:sp>
        <p:nvSpPr>
          <p:cNvPr id="874" name="Google Shape;874;p3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880" name="Google Shape;880;p37"/>
          <p:cNvCxnSpPr/>
          <p:nvPr/>
        </p:nvCxnSpPr>
        <p:spPr>
          <a:xfrm rot="10800000" flipH="1">
            <a:off x="530775" y="850625"/>
            <a:ext cx="7693500" cy="468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81" name="Google Shape;881;p37"/>
          <p:cNvSpPr txBox="1"/>
          <p:nvPr/>
        </p:nvSpPr>
        <p:spPr>
          <a:xfrm>
            <a:off x="1179363" y="1087168"/>
            <a:ext cx="66168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83.8% of college students benefit from some form of financial aid.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r>
              <a:rPr lang="en-US" sz="1600" b="1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exas</a:t>
            </a:r>
            <a:r>
              <a:rPr lang="en-US" sz="16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ranks 2</a:t>
            </a:r>
            <a:r>
              <a:rPr lang="en-US" sz="1600" b="1" baseline="300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nd</a:t>
            </a:r>
            <a:r>
              <a:rPr lang="en-US" sz="16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in total student financial aid dollars</a:t>
            </a:r>
            <a:endParaRPr sz="1600" b="1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According to </a:t>
            </a:r>
            <a:r>
              <a:rPr lang="en-US" sz="1000" i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Educationdata.org</a:t>
            </a:r>
            <a:endParaRPr sz="1000" i="1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87" name="Google Shape;887;p38"/>
          <p:cNvSpPr txBox="1">
            <a:spLocks noGrp="1"/>
          </p:cNvSpPr>
          <p:nvPr>
            <p:ph type="title"/>
          </p:nvPr>
        </p:nvSpPr>
        <p:spPr>
          <a:xfrm>
            <a:off x="750100" y="3905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Types of financial aid</a:t>
            </a:r>
            <a:endParaRPr sz="4300"/>
          </a:p>
        </p:txBody>
      </p:sp>
      <p:pic>
        <p:nvPicPr>
          <p:cNvPr id="888" name="Google Shape;8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25" y="589250"/>
            <a:ext cx="17907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500" y="589250"/>
            <a:ext cx="1647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2075" y="589250"/>
            <a:ext cx="1647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7650" y="589250"/>
            <a:ext cx="16478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38"/>
          <p:cNvSpPr txBox="1"/>
          <p:nvPr/>
        </p:nvSpPr>
        <p:spPr>
          <a:xfrm>
            <a:off x="124375" y="2357450"/>
            <a:ext cx="221955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latin typeface="Quicksand"/>
                <a:ea typeface="Quicksand"/>
                <a:cs typeface="Quicksand"/>
                <a:sym typeface="Quicksand"/>
              </a:rPr>
              <a:t>Scholarships</a:t>
            </a:r>
            <a:endParaRPr b="1" u="sng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Quicksand"/>
                <a:ea typeface="Quicksand"/>
                <a:cs typeface="Quicksand"/>
                <a:sym typeface="Quicksand"/>
              </a:rPr>
              <a:t>Scholarships are awards given to students by the University or independent organizations in recognition of merit and/or need.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3" name="Google Shape;893;p38"/>
          <p:cNvSpPr txBox="1"/>
          <p:nvPr/>
        </p:nvSpPr>
        <p:spPr>
          <a:xfrm>
            <a:off x="2532313" y="2357450"/>
            <a:ext cx="21162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</a:rPr>
              <a:t>Grants</a:t>
            </a:r>
            <a:endParaRPr b="1" u="sng" dirty="0"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Quicksand"/>
                <a:ea typeface="Quicksand"/>
                <a:cs typeface="Quicksand"/>
                <a:sym typeface="Quicksand"/>
              </a:rPr>
              <a:t>State or Federal money given to students who meet a designated criteria. Typically based upon FAFSA application.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4" name="Google Shape;894;p38"/>
          <p:cNvSpPr txBox="1"/>
          <p:nvPr/>
        </p:nvSpPr>
        <p:spPr>
          <a:xfrm>
            <a:off x="4717875" y="2357450"/>
            <a:ext cx="21162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Quicksand"/>
                <a:ea typeface="Quicksand"/>
                <a:cs typeface="Quicksand"/>
                <a:sym typeface="Quicksand"/>
              </a:rPr>
              <a:t>Work Study</a:t>
            </a:r>
            <a:endParaRPr b="1" u="sng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Quicksand"/>
                <a:ea typeface="Quicksand"/>
                <a:cs typeface="Quicksand"/>
                <a:sym typeface="Quicksand"/>
              </a:rPr>
              <a:t>Program that enables students to work part time to help finance their educational costs.</a:t>
            </a:r>
            <a:endParaRPr sz="13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5" name="Google Shape;895;p38"/>
          <p:cNvSpPr txBox="1"/>
          <p:nvPr/>
        </p:nvSpPr>
        <p:spPr>
          <a:xfrm>
            <a:off x="6903425" y="2357450"/>
            <a:ext cx="21162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</a:rPr>
              <a:t>Student Loans</a:t>
            </a:r>
            <a:endParaRPr b="1" u="sng" dirty="0"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Quicksand"/>
                <a:ea typeface="Quicksand"/>
                <a:cs typeface="Quicksand"/>
                <a:sym typeface="Quicksand"/>
              </a:rPr>
              <a:t>Money borrowed by students and/or their parents to pay for school. This amount will have to be paid back to the lender with interest.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9"/>
          <p:cNvSpPr txBox="1">
            <a:spLocks noGrp="1"/>
          </p:cNvSpPr>
          <p:nvPr>
            <p:ph type="body" idx="1"/>
          </p:nvPr>
        </p:nvSpPr>
        <p:spPr>
          <a:xfrm>
            <a:off x="359400" y="437100"/>
            <a:ext cx="8425200" cy="17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Money that is awarded to a student based upon merit (an ability, skill, or talent) and/or financial need. Scholarships do NOT have to be paid back = </a:t>
            </a:r>
            <a:r>
              <a:rPr lang="en" b="1" u="sng">
                <a:latin typeface="Amatic SC"/>
                <a:ea typeface="Amatic SC"/>
                <a:cs typeface="Amatic SC"/>
                <a:sym typeface="Amatic SC"/>
              </a:rPr>
              <a:t>FREE MONEY!!</a:t>
            </a:r>
            <a:endParaRPr b="1" u="sng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1" name="Google Shape;901;p3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902" name="Google Shape;902;p39"/>
          <p:cNvSpPr txBox="1">
            <a:spLocks noGrp="1"/>
          </p:cNvSpPr>
          <p:nvPr>
            <p:ph type="title"/>
          </p:nvPr>
        </p:nvSpPr>
        <p:spPr>
          <a:xfrm>
            <a:off x="761225" y="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Scholarship - What is it? How do I get one?</a:t>
            </a:r>
            <a:endParaRPr sz="4300"/>
          </a:p>
        </p:txBody>
      </p:sp>
      <p:graphicFrame>
        <p:nvGraphicFramePr>
          <p:cNvPr id="903" name="Google Shape;903;p39"/>
          <p:cNvGraphicFramePr/>
          <p:nvPr>
            <p:extLst>
              <p:ext uri="{D42A27DB-BD31-4B8C-83A1-F6EECF244321}">
                <p14:modId xmlns:p14="http://schemas.microsoft.com/office/powerpoint/2010/main" val="3390388031"/>
              </p:ext>
            </p:extLst>
          </p:nvPr>
        </p:nvGraphicFramePr>
        <p:xfrm>
          <a:off x="483775" y="1692820"/>
          <a:ext cx="2467200" cy="1767780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24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Merit</a:t>
                      </a:r>
                      <a:endParaRPr sz="2200" b="1"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Academics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Artistic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Athletic Ability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Test Scores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Community Service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4" name="Google Shape;904;p39"/>
          <p:cNvGraphicFramePr/>
          <p:nvPr/>
        </p:nvGraphicFramePr>
        <p:xfrm>
          <a:off x="3469050" y="1322100"/>
          <a:ext cx="2467200" cy="2529780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24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Student Characteristics</a:t>
                      </a:r>
                      <a:endParaRPr sz="22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Gender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Race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Religion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Family/Medical history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Employer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First Generation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5" name="Google Shape;905;p39"/>
          <p:cNvGraphicFramePr/>
          <p:nvPr>
            <p:extLst>
              <p:ext uri="{D42A27DB-BD31-4B8C-83A1-F6EECF244321}">
                <p14:modId xmlns:p14="http://schemas.microsoft.com/office/powerpoint/2010/main" val="1609058023"/>
              </p:ext>
            </p:extLst>
          </p:nvPr>
        </p:nvGraphicFramePr>
        <p:xfrm>
          <a:off x="6454325" y="1692820"/>
          <a:ext cx="2467200" cy="1341060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24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Income</a:t>
                      </a:r>
                      <a:endParaRPr sz="2200" b="1"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Awarded to promising students based upon family income.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6" name="Google Shape;906;p39"/>
          <p:cNvSpPr txBox="1"/>
          <p:nvPr/>
        </p:nvSpPr>
        <p:spPr>
          <a:xfrm>
            <a:off x="1326074" y="3998300"/>
            <a:ext cx="69117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latin typeface="Quicksand"/>
                <a:ea typeface="Quicksand"/>
                <a:cs typeface="Quicksand"/>
                <a:sym typeface="Quicksand"/>
              </a:rPr>
              <a:t>Bottomline to receive a scholarship</a:t>
            </a:r>
            <a:r>
              <a:rPr lang="en" sz="2000" dirty="0"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sz="20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Quicksand"/>
                <a:ea typeface="Quicksand"/>
                <a:cs typeface="Quicksand"/>
                <a:sym typeface="Quicksand"/>
              </a:rPr>
              <a:t>You have to EARN IT: Be SCHOLARSHIP WORTHY!</a:t>
            </a:r>
            <a:endParaRPr sz="2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912" name="Google Shape;912;p40"/>
          <p:cNvSpPr txBox="1">
            <a:spLocks noGrp="1"/>
          </p:cNvSpPr>
          <p:nvPr>
            <p:ph type="title"/>
          </p:nvPr>
        </p:nvSpPr>
        <p:spPr>
          <a:xfrm>
            <a:off x="761225" y="106127"/>
            <a:ext cx="7621500" cy="5502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tHE ROAD TO SCHOLARSHIPS</a:t>
            </a:r>
            <a:endParaRPr sz="4300" dirty="0"/>
          </a:p>
        </p:txBody>
      </p:sp>
      <p:cxnSp>
        <p:nvCxnSpPr>
          <p:cNvPr id="913" name="Google Shape;913;p40"/>
          <p:cNvCxnSpPr/>
          <p:nvPr/>
        </p:nvCxnSpPr>
        <p:spPr>
          <a:xfrm rot="10800000" flipH="1">
            <a:off x="167425" y="2303950"/>
            <a:ext cx="8894100" cy="6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40"/>
          <p:cNvCxnSpPr/>
          <p:nvPr/>
        </p:nvCxnSpPr>
        <p:spPr>
          <a:xfrm>
            <a:off x="649625" y="828825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5" name="Google Shape;915;p40"/>
          <p:cNvCxnSpPr/>
          <p:nvPr/>
        </p:nvCxnSpPr>
        <p:spPr>
          <a:xfrm>
            <a:off x="4920850" y="794225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6" name="Google Shape;916;p40"/>
          <p:cNvCxnSpPr/>
          <p:nvPr/>
        </p:nvCxnSpPr>
        <p:spPr>
          <a:xfrm>
            <a:off x="2474700" y="2303950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7" name="Google Shape;917;p40"/>
          <p:cNvCxnSpPr/>
          <p:nvPr/>
        </p:nvCxnSpPr>
        <p:spPr>
          <a:xfrm>
            <a:off x="6451275" y="2268550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18" name="Google Shape;918;p40"/>
          <p:cNvSpPr txBox="1"/>
          <p:nvPr/>
        </p:nvSpPr>
        <p:spPr>
          <a:xfrm>
            <a:off x="850575" y="794225"/>
            <a:ext cx="2116200" cy="1265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Middle School</a:t>
            </a:r>
            <a:endParaRPr u="sng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Practice good study skills, begin establishing goals, get involved in something you love, start taking high school level courses. </a:t>
            </a:r>
            <a:endParaRPr sz="12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9" name="Google Shape;919;p40"/>
          <p:cNvSpPr txBox="1"/>
          <p:nvPr/>
        </p:nvSpPr>
        <p:spPr>
          <a:xfrm>
            <a:off x="2670575" y="2483049"/>
            <a:ext cx="2116200" cy="1376377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9th &amp; 10th Grade</a:t>
            </a:r>
            <a:endParaRPr u="sng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Take advanced (K/AP/DC) classes, earn A’s and establish a strong GPA, explore career interests, develop unique interests.</a:t>
            </a:r>
            <a:endParaRPr sz="12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0" name="Google Shape;920;p40"/>
          <p:cNvSpPr txBox="1"/>
          <p:nvPr/>
        </p:nvSpPr>
        <p:spPr>
          <a:xfrm>
            <a:off x="5140225" y="779600"/>
            <a:ext cx="2206800" cy="1402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11th Grade</a:t>
            </a:r>
            <a:endParaRPr u="sng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Made a list of interested college/career programs, continue to make the highest grades possible, take the SAT/ACT, stay committed.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1" name="Google Shape;921;p40"/>
          <p:cNvSpPr txBox="1"/>
          <p:nvPr/>
        </p:nvSpPr>
        <p:spPr>
          <a:xfrm>
            <a:off x="6609025" y="2411200"/>
            <a:ext cx="2206800" cy="1265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12th Grade</a:t>
            </a:r>
            <a:endParaRPr u="sng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Finalize SAT/ACT scores, apply to college, complete scholarship applications (as many as possible), complete the FAFSA.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1"/>
          <p:cNvSpPr txBox="1">
            <a:spLocks noGrp="1"/>
          </p:cNvSpPr>
          <p:nvPr>
            <p:ph type="title"/>
          </p:nvPr>
        </p:nvSpPr>
        <p:spPr>
          <a:xfrm>
            <a:off x="704375" y="-101450"/>
            <a:ext cx="7735200" cy="75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It’s never too early to learn about financial aid</a:t>
            </a:r>
            <a:endParaRPr sz="4000"/>
          </a:p>
        </p:txBody>
      </p:sp>
      <p:sp>
        <p:nvSpPr>
          <p:cNvPr id="927" name="Google Shape;927;p4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928" name="Google Shape;928;p41"/>
          <p:cNvGrpSpPr/>
          <p:nvPr/>
        </p:nvGrpSpPr>
        <p:grpSpPr>
          <a:xfrm>
            <a:off x="5900192" y="1098576"/>
            <a:ext cx="3243808" cy="2084637"/>
            <a:chOff x="5900192" y="476589"/>
            <a:chExt cx="3305700" cy="2413333"/>
          </a:xfrm>
        </p:grpSpPr>
        <p:sp>
          <p:nvSpPr>
            <p:cNvPr id="929" name="Google Shape;929;p41"/>
            <p:cNvSpPr/>
            <p:nvPr/>
          </p:nvSpPr>
          <p:spPr>
            <a:xfrm>
              <a:off x="5900192" y="476589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Apply on time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30" name="Google Shape;930;p41"/>
            <p:cNvSpPr txBox="1"/>
            <p:nvPr/>
          </p:nvSpPr>
          <p:spPr>
            <a:xfrm>
              <a:off x="6113500" y="1343722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Do not miss deadlines or timelines for financial assistance. Money is first come, first serve!</a:t>
              </a:r>
              <a:endPara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-1" y="1098573"/>
            <a:ext cx="3486625" cy="2084639"/>
            <a:chOff x="60274" y="1189989"/>
            <a:chExt cx="3486625" cy="2413336"/>
          </a:xfrm>
        </p:grpSpPr>
        <p:sp>
          <p:nvSpPr>
            <p:cNvPr id="932" name="Google Shape;932;p41"/>
            <p:cNvSpPr/>
            <p:nvPr/>
          </p:nvSpPr>
          <p:spPr>
            <a:xfrm>
              <a:off x="60274" y="1189989"/>
              <a:ext cx="3486625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Understand options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33" name="Google Shape;933;p41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Know the types of financial aid available and how to apply for each one.</a:t>
              </a:r>
              <a:endPara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34" name="Google Shape;934;p41"/>
          <p:cNvGrpSpPr/>
          <p:nvPr/>
        </p:nvGrpSpPr>
        <p:grpSpPr>
          <a:xfrm>
            <a:off x="2919154" y="1098476"/>
            <a:ext cx="3305700" cy="2084824"/>
            <a:chOff x="2944204" y="1189775"/>
            <a:chExt cx="3305700" cy="2413550"/>
          </a:xfrm>
        </p:grpSpPr>
        <p:sp>
          <p:nvSpPr>
            <p:cNvPr id="935" name="Google Shape;935;p4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Know how to prepare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36" name="Google Shape;936;p41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Take action and set yourself up to receive the maximum amount of money to help pay for college and career programs.</a:t>
              </a:r>
              <a:endPara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2"/>
          <p:cNvSpPr txBox="1">
            <a:spLocks noGrp="1"/>
          </p:cNvSpPr>
          <p:nvPr>
            <p:ph type="body" idx="1"/>
          </p:nvPr>
        </p:nvSpPr>
        <p:spPr>
          <a:xfrm>
            <a:off x="1986021" y="1106650"/>
            <a:ext cx="6952129" cy="36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Middle School – Strong organizational/study skills &amp; get involved.</a:t>
            </a:r>
            <a:endParaRPr dirty="0">
              <a:solidFill>
                <a:schemeClr val="accent4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Grades 9-11 - Build a scholarship worthy profile.</a:t>
            </a:r>
            <a:endParaRPr dirty="0">
              <a:solidFill>
                <a:schemeClr val="accent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Grade 12 - Complete Scholarship application and FAFSA (financial aid) application.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4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761225" y="11855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You can go! Make a plan and be prepared!</a:t>
            </a:r>
            <a:endParaRPr sz="4300" dirty="0"/>
          </a:p>
        </p:txBody>
      </p:sp>
      <p:pic>
        <p:nvPicPr>
          <p:cNvPr id="944" name="Google Shape;9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50" y="1214074"/>
            <a:ext cx="1320391" cy="209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/>
          <p:nvPr/>
        </p:nvSpPr>
        <p:spPr>
          <a:xfrm>
            <a:off x="1647265" y="1031750"/>
            <a:ext cx="5636635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0" name="Google Shape;950;p4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51" name="Google Shape;951;p43"/>
          <p:cNvSpPr txBox="1">
            <a:spLocks noGrp="1"/>
          </p:cNvSpPr>
          <p:nvPr>
            <p:ph type="body" idx="4294967295"/>
          </p:nvPr>
        </p:nvSpPr>
        <p:spPr>
          <a:xfrm>
            <a:off x="2669240" y="1600554"/>
            <a:ext cx="4091953" cy="17744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matic SC"/>
                <a:ea typeface="Amatic SC"/>
                <a:cs typeface="Amatic SC"/>
                <a:sym typeface="Amatic SC"/>
              </a:rPr>
              <a:t>Thanks for coming!</a:t>
            </a:r>
            <a:endParaRPr sz="4800" dirty="0"/>
          </a:p>
        </p:txBody>
      </p:sp>
      <p:grpSp>
        <p:nvGrpSpPr>
          <p:cNvPr id="952" name="Google Shape;952;p43"/>
          <p:cNvGrpSpPr/>
          <p:nvPr/>
        </p:nvGrpSpPr>
        <p:grpSpPr>
          <a:xfrm>
            <a:off x="867335" y="888867"/>
            <a:ext cx="7510315" cy="2661224"/>
            <a:chOff x="1177450" y="241631"/>
            <a:chExt cx="6173152" cy="3616776"/>
          </a:xfrm>
        </p:grpSpPr>
        <p:sp>
          <p:nvSpPr>
            <p:cNvPr id="953" name="Google Shape;953;p4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5"/>
          <p:cNvSpPr txBox="1">
            <a:spLocks noGrp="1"/>
          </p:cNvSpPr>
          <p:nvPr>
            <p:ph type="title"/>
          </p:nvPr>
        </p:nvSpPr>
        <p:spPr>
          <a:xfrm>
            <a:off x="48475" y="75700"/>
            <a:ext cx="5388000" cy="79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an endorsement?</a:t>
            </a:r>
            <a:endParaRPr sz="4800"/>
          </a:p>
        </p:txBody>
      </p:sp>
      <p:sp>
        <p:nvSpPr>
          <p:cNvPr id="707" name="Google Shape;707;p15"/>
          <p:cNvSpPr txBox="1">
            <a:spLocks noGrp="1"/>
          </p:cNvSpPr>
          <p:nvPr>
            <p:ph type="body" idx="1"/>
          </p:nvPr>
        </p:nvSpPr>
        <p:spPr>
          <a:xfrm>
            <a:off x="187525" y="1327950"/>
            <a:ext cx="51099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 dirty="0"/>
              <a:t>A personalized learning plan consists of a related series of courses in line with a student’s career interests and goals.</a:t>
            </a:r>
            <a:endParaRPr sz="2600" dirty="0"/>
          </a:p>
        </p:txBody>
      </p:sp>
      <p:pic>
        <p:nvPicPr>
          <p:cNvPr id="708" name="Google Shape;708;p15"/>
          <p:cNvPicPr preferRelativeResize="0"/>
          <p:nvPr/>
        </p:nvPicPr>
        <p:blipFill rotWithShape="1">
          <a:blip r:embed="rId3">
            <a:alphaModFix/>
          </a:blip>
          <a:srcRect l="11825" r="37379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7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/>
              <a:t>FHsP+Endorsement - Course requirements</a:t>
            </a:r>
            <a:endParaRPr sz="4900" dirty="0"/>
          </a:p>
        </p:txBody>
      </p:sp>
      <p:sp>
        <p:nvSpPr>
          <p:cNvPr id="722" name="Google Shape;722;p17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courses are required for students to graduate.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8"/>
          <p:cNvSpPr txBox="1">
            <a:spLocks noGrp="1"/>
          </p:cNvSpPr>
          <p:nvPr>
            <p:ph type="title"/>
          </p:nvPr>
        </p:nvSpPr>
        <p:spPr>
          <a:xfrm>
            <a:off x="1028400" y="324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FHSP </a:t>
            </a:r>
            <a:r>
              <a:rPr lang="en" sz="4400" dirty="0"/>
              <a:t>+Endorsement </a:t>
            </a:r>
            <a:r>
              <a:rPr lang="en" sz="4300" dirty="0"/>
              <a:t>- Course requirements:</a:t>
            </a:r>
            <a:endParaRPr sz="4300" dirty="0"/>
          </a:p>
        </p:txBody>
      </p:sp>
      <p:sp>
        <p:nvSpPr>
          <p:cNvPr id="728" name="Google Shape;728;p18"/>
          <p:cNvSpPr txBox="1">
            <a:spLocks noGrp="1"/>
          </p:cNvSpPr>
          <p:nvPr>
            <p:ph type="body" idx="2"/>
          </p:nvPr>
        </p:nvSpPr>
        <p:spPr>
          <a:xfrm>
            <a:off x="65988" y="494907"/>
            <a:ext cx="8955087" cy="4336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 dirty="0">
                <a:solidFill>
                  <a:schemeClr val="accent4"/>
                </a:solidFill>
              </a:rPr>
              <a:t>English - 4 credits</a:t>
            </a:r>
            <a:endParaRPr sz="2100" dirty="0">
              <a:solidFill>
                <a:schemeClr val="accent4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" sz="2100" dirty="0">
                <a:solidFill>
                  <a:schemeClr val="accent4"/>
                </a:solidFill>
              </a:rPr>
              <a:t>English I, II, III &amp; IV</a:t>
            </a:r>
            <a:endParaRPr sz="2100"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accent4"/>
              </a:solidFill>
            </a:endParaRPr>
          </a:p>
          <a:p>
            <a:pPr indent="-361950">
              <a:spcBef>
                <a:spcPts val="0"/>
              </a:spcBef>
              <a:buClr>
                <a:schemeClr val="accent4"/>
              </a:buClr>
              <a:buSzPts val="2100"/>
              <a:buFont typeface="Quicksand"/>
              <a:buChar char="●"/>
            </a:pPr>
            <a:r>
              <a:rPr lang="en" sz="2100" dirty="0">
                <a:solidFill>
                  <a:schemeClr val="accent4"/>
                </a:solidFill>
              </a:rPr>
              <a:t>Mathematics - 3 credits + </a:t>
            </a:r>
            <a:r>
              <a:rPr lang="en-US" sz="2100" dirty="0">
                <a:solidFill>
                  <a:schemeClr val="accent4"/>
                </a:solidFill>
              </a:rPr>
              <a:t>1 additional math credit</a:t>
            </a:r>
            <a:endParaRPr sz="2100" dirty="0">
              <a:solidFill>
                <a:schemeClr val="accent4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" sz="2100" dirty="0">
                <a:solidFill>
                  <a:schemeClr val="accent4"/>
                </a:solidFill>
              </a:rPr>
              <a:t>Algebra I, Geometry + 2 additional math courses</a:t>
            </a:r>
            <a:endParaRPr sz="2100" dirty="0">
              <a:solidFill>
                <a:schemeClr val="accent4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accent4"/>
              </a:solidFill>
            </a:endParaRPr>
          </a:p>
          <a:p>
            <a:pPr indent="-361950">
              <a:spcBef>
                <a:spcPts val="0"/>
              </a:spcBef>
              <a:buClr>
                <a:schemeClr val="accent4"/>
              </a:buClr>
              <a:buSzPts val="2100"/>
              <a:buFont typeface="Quicksand"/>
              <a:buChar char="●"/>
            </a:pPr>
            <a:r>
              <a:rPr lang="en" sz="2100" dirty="0">
                <a:solidFill>
                  <a:schemeClr val="accent4"/>
                </a:solidFill>
              </a:rPr>
              <a:t>Science - 3 credits + </a:t>
            </a:r>
            <a:r>
              <a:rPr lang="en-US" sz="2100" dirty="0">
                <a:solidFill>
                  <a:schemeClr val="accent4"/>
                </a:solidFill>
              </a:rPr>
              <a:t>1 additional science credit</a:t>
            </a:r>
            <a:endParaRPr sz="2100" dirty="0">
              <a:solidFill>
                <a:schemeClr val="accent4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" sz="2100" dirty="0">
                <a:solidFill>
                  <a:schemeClr val="accent4"/>
                </a:solidFill>
              </a:rPr>
              <a:t>Biology, IP</a:t>
            </a:r>
            <a:r>
              <a:rPr lang="en-US" sz="2100" dirty="0">
                <a:solidFill>
                  <a:schemeClr val="accent4"/>
                </a:solidFill>
              </a:rPr>
              <a:t>C/</a:t>
            </a:r>
            <a:r>
              <a:rPr lang="en" sz="2100" dirty="0">
                <a:solidFill>
                  <a:schemeClr val="accent4"/>
                </a:solidFill>
              </a:rPr>
              <a:t>Chemistry Or Physics + 2 additional science courses</a:t>
            </a:r>
            <a:endParaRPr sz="2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>
                <a:solidFill>
                  <a:schemeClr val="accent4"/>
                </a:solidFill>
              </a:rPr>
              <a:t>Social Studies - 3 credits</a:t>
            </a: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-US" sz="2100" dirty="0">
                <a:solidFill>
                  <a:schemeClr val="accent4"/>
                </a:solidFill>
              </a:rPr>
              <a:t>World Geography or World History</a:t>
            </a: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-US" sz="2100" dirty="0">
                <a:solidFill>
                  <a:schemeClr val="accent4"/>
                </a:solidFill>
              </a:rPr>
              <a:t>US History</a:t>
            </a: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</a:pPr>
            <a:r>
              <a:rPr lang="en-US" sz="2100" dirty="0">
                <a:solidFill>
                  <a:schemeClr val="accent4"/>
                </a:solidFill>
              </a:rPr>
              <a:t>Government (½) and Economics (½)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9"/>
          <p:cNvSpPr txBox="1">
            <a:spLocks noGrp="1"/>
          </p:cNvSpPr>
          <p:nvPr>
            <p:ph type="title"/>
          </p:nvPr>
        </p:nvSpPr>
        <p:spPr>
          <a:xfrm>
            <a:off x="1028400" y="324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FHSP </a:t>
            </a:r>
            <a:r>
              <a:rPr lang="en" sz="4400" dirty="0"/>
              <a:t>+Endorsement </a:t>
            </a:r>
            <a:r>
              <a:rPr lang="en" sz="4300" dirty="0"/>
              <a:t>- Course requirements:</a:t>
            </a:r>
            <a:endParaRPr sz="4300" dirty="0"/>
          </a:p>
        </p:txBody>
      </p:sp>
      <p:sp>
        <p:nvSpPr>
          <p:cNvPr id="735" name="Google Shape;735;p19"/>
          <p:cNvSpPr txBox="1">
            <a:spLocks noGrp="1"/>
          </p:cNvSpPr>
          <p:nvPr>
            <p:ph type="body" idx="2"/>
          </p:nvPr>
        </p:nvSpPr>
        <p:spPr>
          <a:xfrm>
            <a:off x="334875" y="786653"/>
            <a:ext cx="8686200" cy="41753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 dirty="0">
                <a:solidFill>
                  <a:schemeClr val="accent4"/>
                </a:solidFill>
              </a:rPr>
              <a:t>Languages other than English (Foreign Language) - 2 credits in the same language.</a:t>
            </a:r>
            <a:endParaRPr sz="7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 dirty="0">
                <a:solidFill>
                  <a:schemeClr val="accent4"/>
                </a:solidFill>
              </a:rPr>
              <a:t>Physical Education - 1 credit</a:t>
            </a:r>
            <a:endParaRPr sz="8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 sz="2100" dirty="0">
                <a:solidFill>
                  <a:schemeClr val="accent4"/>
                </a:solidFill>
              </a:rPr>
              <a:t>Health - ½ credit</a:t>
            </a:r>
          </a:p>
          <a:p>
            <a:pPr indent="-361950">
              <a:spcBef>
                <a:spcPts val="0"/>
              </a:spcBef>
              <a:buClr>
                <a:schemeClr val="accent4"/>
              </a:buClr>
              <a:buSzPts val="2100"/>
              <a:buFont typeface="Quicksand"/>
              <a:buChar char="●"/>
            </a:pPr>
            <a:r>
              <a:rPr lang="en-US" sz="2100" dirty="0">
                <a:solidFill>
                  <a:schemeClr val="accent4"/>
                </a:solidFill>
              </a:rPr>
              <a:t>PACE (Personal, Academic, and Career Exploration) - ½ credit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>
                <a:solidFill>
                  <a:schemeClr val="accent4"/>
                </a:solidFill>
              </a:rPr>
              <a:t>Fine Art - 1 credit</a:t>
            </a:r>
            <a:endParaRPr lang="en-US" sz="8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>
                <a:solidFill>
                  <a:schemeClr val="accent4"/>
                </a:solidFill>
              </a:rPr>
              <a:t>Electives - 6 credits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00" b="1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accent4"/>
                </a:solidFill>
              </a:rPr>
              <a:t>FHSP + Endorsement = 26 credits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accent4"/>
              </a:solidFill>
            </a:endParaRPr>
          </a:p>
          <a:p>
            <a:pPr marL="95250" indent="0">
              <a:spcBef>
                <a:spcPts val="0"/>
              </a:spcBef>
              <a:buClr>
                <a:schemeClr val="accent4"/>
              </a:buClr>
              <a:buSzPts val="2100"/>
              <a:buNone/>
            </a:pPr>
            <a:r>
              <a:rPr lang="en-US" dirty="0">
                <a:solidFill>
                  <a:schemeClr val="accent4"/>
                </a:solidFill>
              </a:rPr>
              <a:t>* </a:t>
            </a:r>
            <a:r>
              <a:rPr lang="en-US" sz="1400" dirty="0">
                <a:solidFill>
                  <a:schemeClr val="accent4"/>
                </a:solidFill>
              </a:rPr>
              <a:t>Students planning to take athletics and an elective all 4 years of high school should plan accordingly and try to earn some high school credits in middle school (ex: foreign language). </a:t>
            </a:r>
          </a:p>
          <a:p>
            <a:pPr marL="95250" indent="0">
              <a:spcBef>
                <a:spcPts val="0"/>
              </a:spcBef>
              <a:buClr>
                <a:schemeClr val="accent4"/>
              </a:buClr>
              <a:buSzPts val="2100"/>
              <a:buNone/>
            </a:pPr>
            <a:endParaRPr sz="2100"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36" name="Google Shape;736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"/>
          <p:cNvSpPr txBox="1">
            <a:spLocks noGrp="1"/>
          </p:cNvSpPr>
          <p:nvPr>
            <p:ph type="subTitle" idx="4294967295"/>
          </p:nvPr>
        </p:nvSpPr>
        <p:spPr>
          <a:xfrm>
            <a:off x="969410" y="1008659"/>
            <a:ext cx="6875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STEM (Science, Technology, Engineering, Math)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56" name="Google Shape;756;p22"/>
          <p:cNvSpPr/>
          <p:nvPr/>
        </p:nvSpPr>
        <p:spPr>
          <a:xfrm rot="458561">
            <a:off x="135680" y="464942"/>
            <a:ext cx="1055935" cy="102991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7" name="Google Shape;757;p22"/>
          <p:cNvSpPr/>
          <p:nvPr/>
        </p:nvSpPr>
        <p:spPr>
          <a:xfrm>
            <a:off x="843465" y="3983290"/>
            <a:ext cx="567685" cy="51816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8" name="Google Shape;758;p22"/>
          <p:cNvSpPr txBox="1">
            <a:spLocks noGrp="1"/>
          </p:cNvSpPr>
          <p:nvPr>
            <p:ph type="ctrTitle" idx="4294967295"/>
          </p:nvPr>
        </p:nvSpPr>
        <p:spPr>
          <a:xfrm>
            <a:off x="1585250" y="0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5 Endorsements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4294967295"/>
          </p:nvPr>
        </p:nvSpPr>
        <p:spPr>
          <a:xfrm>
            <a:off x="3841198" y="1919517"/>
            <a:ext cx="321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Business &amp; Industry</a:t>
            </a:r>
            <a:endParaRPr dirty="0"/>
          </a:p>
        </p:txBody>
      </p:sp>
      <p:sp>
        <p:nvSpPr>
          <p:cNvPr id="760" name="Google Shape;760;p22"/>
          <p:cNvSpPr txBox="1">
            <a:spLocks noGrp="1"/>
          </p:cNvSpPr>
          <p:nvPr>
            <p:ph type="subTitle" idx="4294967295"/>
          </p:nvPr>
        </p:nvSpPr>
        <p:spPr>
          <a:xfrm>
            <a:off x="776413" y="2357967"/>
            <a:ext cx="2098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Public Services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1" name="Google Shape;761;p22"/>
          <p:cNvSpPr txBox="1">
            <a:spLocks noGrp="1"/>
          </p:cNvSpPr>
          <p:nvPr>
            <p:ph type="subTitle" idx="4294967295"/>
          </p:nvPr>
        </p:nvSpPr>
        <p:spPr>
          <a:xfrm>
            <a:off x="4923771" y="3457573"/>
            <a:ext cx="265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Arts &amp; Humanities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2" name="Google Shape;762;p22"/>
          <p:cNvSpPr txBox="1">
            <a:spLocks noGrp="1"/>
          </p:cNvSpPr>
          <p:nvPr>
            <p:ph type="subTitle" idx="4294967295"/>
          </p:nvPr>
        </p:nvSpPr>
        <p:spPr>
          <a:xfrm>
            <a:off x="1734556" y="3969504"/>
            <a:ext cx="3390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Multidisciplinary Studies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3" name="Google Shape;763;p22"/>
          <p:cNvSpPr/>
          <p:nvPr/>
        </p:nvSpPr>
        <p:spPr>
          <a:xfrm>
            <a:off x="7600333" y="3780046"/>
            <a:ext cx="749963" cy="699654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64" name="Google Shape;764;p22"/>
          <p:cNvSpPr/>
          <p:nvPr/>
        </p:nvSpPr>
        <p:spPr>
          <a:xfrm rot="-511512">
            <a:off x="1803496" y="2134719"/>
            <a:ext cx="561813" cy="62325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765" name="Google Shape;765;p22"/>
          <p:cNvSpPr/>
          <p:nvPr/>
        </p:nvSpPr>
        <p:spPr>
          <a:xfrm rot="936937">
            <a:off x="7075677" y="1824965"/>
            <a:ext cx="1007388" cy="973904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STEM</a:t>
            </a:r>
            <a:endParaRPr sz="4700"/>
          </a:p>
        </p:txBody>
      </p:sp>
      <p:sp>
        <p:nvSpPr>
          <p:cNvPr id="771" name="Google Shape;771;p23"/>
          <p:cNvSpPr txBox="1">
            <a:spLocks noGrp="1"/>
          </p:cNvSpPr>
          <p:nvPr>
            <p:ph type="body" idx="2"/>
          </p:nvPr>
        </p:nvSpPr>
        <p:spPr>
          <a:xfrm>
            <a:off x="523820" y="629551"/>
            <a:ext cx="7651993" cy="38953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" dirty="0">
                <a:solidFill>
                  <a:schemeClr val="accent4"/>
                </a:solidFill>
              </a:rPr>
              <a:t>The STEM endorsement </a:t>
            </a:r>
            <a:r>
              <a:rPr lang="en" u="sng" dirty="0">
                <a:solidFill>
                  <a:schemeClr val="accent4"/>
                </a:solidFill>
              </a:rPr>
              <a:t>must include</a:t>
            </a:r>
            <a:r>
              <a:rPr lang="en" dirty="0">
                <a:solidFill>
                  <a:schemeClr val="accent4"/>
                </a:solidFill>
              </a:rPr>
              <a:t>:</a:t>
            </a:r>
            <a:endParaRPr dirty="0">
              <a:solidFill>
                <a:schemeClr val="accent4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 dirty="0">
                <a:solidFill>
                  <a:schemeClr val="accent4"/>
                </a:solidFill>
              </a:rPr>
              <a:t>Algebra II</a:t>
            </a:r>
            <a:endParaRPr dirty="0">
              <a:solidFill>
                <a:schemeClr val="accent4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 dirty="0">
                <a:solidFill>
                  <a:schemeClr val="accent4"/>
                </a:solidFill>
              </a:rPr>
              <a:t>Chemistry, and</a:t>
            </a:r>
            <a:endParaRPr dirty="0">
              <a:solidFill>
                <a:schemeClr val="accent4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 dirty="0">
                <a:solidFill>
                  <a:schemeClr val="accent4"/>
                </a:solidFill>
              </a:rPr>
              <a:t>Physics</a:t>
            </a:r>
            <a:endParaRPr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" dirty="0">
                <a:solidFill>
                  <a:schemeClr val="accent4"/>
                </a:solidFill>
              </a:rPr>
              <a:t>The STEM endorsement options include:</a:t>
            </a:r>
            <a:endParaRPr dirty="0">
              <a:solidFill>
                <a:schemeClr val="accent4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-US" dirty="0">
                <a:solidFill>
                  <a:schemeClr val="accent4"/>
                </a:solidFill>
              </a:rPr>
              <a:t>Computer Science (4 computer science courses)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-US" dirty="0">
                <a:solidFill>
                  <a:schemeClr val="accent4"/>
                </a:solidFill>
              </a:rPr>
              <a:t>Engineering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-US" dirty="0">
                <a:solidFill>
                  <a:schemeClr val="accent4"/>
                </a:solidFill>
              </a:rPr>
              <a:t>Math (5 math credits with 2 advanced math courses which Algebra II is a prerequisite)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-US" dirty="0">
                <a:solidFill>
                  <a:schemeClr val="accent4"/>
                </a:solidFill>
              </a:rPr>
              <a:t>Science (5 science credits including Biology, Chemistry, and Physics)</a:t>
            </a: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72" name="Google Shape;772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73" name="Google Shape;773;p23"/>
          <p:cNvSpPr/>
          <p:nvPr/>
        </p:nvSpPr>
        <p:spPr>
          <a:xfrm>
            <a:off x="5980662" y="707191"/>
            <a:ext cx="1661600" cy="1460048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4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Business &amp; Industry</a:t>
            </a:r>
            <a:endParaRPr sz="4700"/>
          </a:p>
        </p:txBody>
      </p:sp>
      <p:sp>
        <p:nvSpPr>
          <p:cNvPr id="779" name="Google Shape;779;p24"/>
          <p:cNvSpPr txBox="1">
            <a:spLocks noGrp="1"/>
          </p:cNvSpPr>
          <p:nvPr>
            <p:ph type="body" idx="2"/>
          </p:nvPr>
        </p:nvSpPr>
        <p:spPr>
          <a:xfrm>
            <a:off x="685184" y="807558"/>
            <a:ext cx="7604928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rPr lang="en" sz="1700" dirty="0">
                <a:solidFill>
                  <a:schemeClr val="accent4"/>
                </a:solidFill>
              </a:rPr>
              <a:t>The Business &amp; Industry endorsement includes courses from the following career clusters: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Agriculture, Food and Natural Resources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Architecture and Construction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Arts, Audio/Video Technology &amp; Communication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Business, Marketing, &amp; Finance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Hospitality &amp; Tourism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Information Technology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Manufacturing</a:t>
            </a:r>
            <a:endParaRPr sz="1700" dirty="0">
              <a:solidFill>
                <a:schemeClr val="accent4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○"/>
            </a:pPr>
            <a:r>
              <a:rPr lang="en" sz="1700" dirty="0">
                <a:solidFill>
                  <a:schemeClr val="accent4"/>
                </a:solidFill>
              </a:rPr>
              <a:t>Transportation, Distribution, &amp; Logistics</a:t>
            </a:r>
            <a:endParaRPr sz="1700" dirty="0">
              <a:solidFill>
                <a:schemeClr val="accent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rPr lang="en" sz="1700" dirty="0">
                <a:solidFill>
                  <a:schemeClr val="accent4"/>
                </a:solidFill>
              </a:rPr>
              <a:t>Also includes English courses: advanced journalism, newspaper/yearbook, debate.</a:t>
            </a:r>
            <a:endParaRPr sz="17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80" name="Google Shape;780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81" name="Google Shape;781;p24"/>
          <p:cNvSpPr/>
          <p:nvPr/>
        </p:nvSpPr>
        <p:spPr>
          <a:xfrm>
            <a:off x="6791052" y="1598194"/>
            <a:ext cx="1265881" cy="1345968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1518</Words>
  <Application>Microsoft Office PowerPoint</Application>
  <PresentationFormat>On-screen Show (16:9)</PresentationFormat>
  <Paragraphs>243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Quicksand</vt:lpstr>
      <vt:lpstr>Amatic SC</vt:lpstr>
      <vt:lpstr>Arial</vt:lpstr>
      <vt:lpstr>Short Stack</vt:lpstr>
      <vt:lpstr>Calibri</vt:lpstr>
      <vt:lpstr>Knight template</vt:lpstr>
      <vt:lpstr>Foundation high school program + Endorsement Graduation requirements And Endorsement options</vt:lpstr>
      <vt:lpstr>General information</vt:lpstr>
      <vt:lpstr>What is an endorsement?</vt:lpstr>
      <vt:lpstr> FHsP+Endorsement - Course requirements</vt:lpstr>
      <vt:lpstr>FHSP +Endorsement - Course requirements:</vt:lpstr>
      <vt:lpstr>FHSP +Endorsement - Course requirements:</vt:lpstr>
      <vt:lpstr>5 Endorsements</vt:lpstr>
      <vt:lpstr>STEM</vt:lpstr>
      <vt:lpstr>Business &amp; Industry</vt:lpstr>
      <vt:lpstr>Public services</vt:lpstr>
      <vt:lpstr>Arts &amp; Humanities</vt:lpstr>
      <vt:lpstr>Multidisciplinary studies</vt:lpstr>
      <vt:lpstr>PowerPoint Presentation</vt:lpstr>
      <vt:lpstr>7th Grade HS Credit courses</vt:lpstr>
      <vt:lpstr>8th Grade HS Credit courses</vt:lpstr>
      <vt:lpstr>Beginning to understand paying for college</vt:lpstr>
      <vt:lpstr>Why go to college or career training? The more you learn, The more you earn...</vt:lpstr>
      <vt:lpstr>Paying for college </vt:lpstr>
      <vt:lpstr>What do students pay for in college &amp; Career Programs? </vt:lpstr>
      <vt:lpstr>Breakdown of how most families pay for college</vt:lpstr>
      <vt:lpstr>What is financial aid?? Money to help students pay for college &amp; career training</vt:lpstr>
      <vt:lpstr>PowerPoint Presentation</vt:lpstr>
      <vt:lpstr>Types of financial aid</vt:lpstr>
      <vt:lpstr>Scholarship - What is it? How do I get one?</vt:lpstr>
      <vt:lpstr>tHE ROAD TO SCHOLARSHIPS</vt:lpstr>
      <vt:lpstr>It’s never too early to learn about financial aid</vt:lpstr>
      <vt:lpstr>You can go! Make a plan and be prepared!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high school program + Endorsement Graduation requirements And Endorsement options</dc:title>
  <dc:creator>VAN LE</dc:creator>
  <cp:lastModifiedBy>Van Le</cp:lastModifiedBy>
  <cp:revision>17</cp:revision>
  <cp:lastPrinted>2024-02-13T19:52:23Z</cp:lastPrinted>
  <dcterms:modified xsi:type="dcterms:W3CDTF">2024-02-13T21:26:17Z</dcterms:modified>
</cp:coreProperties>
</file>